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2"/>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518" r:id="rId17"/>
    <p:sldId id="519" r:id="rId18"/>
    <p:sldId id="520" r:id="rId19"/>
    <p:sldId id="521" r:id="rId20"/>
    <p:sldId id="522" r:id="rId21"/>
    <p:sldId id="523" r:id="rId22"/>
    <p:sldId id="524" r:id="rId23"/>
    <p:sldId id="525" r:id="rId24"/>
    <p:sldId id="468" r:id="rId25"/>
    <p:sldId id="638" r:id="rId26"/>
    <p:sldId id="543" r:id="rId27"/>
    <p:sldId id="544" r:id="rId28"/>
    <p:sldId id="545" r:id="rId29"/>
    <p:sldId id="546" r:id="rId30"/>
    <p:sldId id="547" r:id="rId31"/>
    <p:sldId id="548" r:id="rId32"/>
    <p:sldId id="640" r:id="rId33"/>
    <p:sldId id="654" r:id="rId34"/>
    <p:sldId id="655" r:id="rId35"/>
    <p:sldId id="473" r:id="rId36"/>
    <p:sldId id="474" r:id="rId37"/>
    <p:sldId id="642" r:id="rId38"/>
    <p:sldId id="643" r:id="rId39"/>
    <p:sldId id="644" r:id="rId40"/>
    <p:sldId id="645" r:id="rId41"/>
    <p:sldId id="646" r:id="rId42"/>
    <p:sldId id="647" r:id="rId43"/>
    <p:sldId id="475" r:id="rId44"/>
    <p:sldId id="569" r:id="rId45"/>
    <p:sldId id="526" r:id="rId46"/>
    <p:sldId id="527" r:id="rId47"/>
    <p:sldId id="528" r:id="rId48"/>
    <p:sldId id="529" r:id="rId49"/>
    <p:sldId id="530" r:id="rId50"/>
    <p:sldId id="531" r:id="rId51"/>
    <p:sldId id="477" r:id="rId52"/>
    <p:sldId id="631" r:id="rId53"/>
    <p:sldId id="632" r:id="rId54"/>
    <p:sldId id="634" r:id="rId55"/>
    <p:sldId id="637" r:id="rId56"/>
    <p:sldId id="487" r:id="rId57"/>
    <p:sldId id="536" r:id="rId58"/>
    <p:sldId id="537" r:id="rId59"/>
    <p:sldId id="538" r:id="rId60"/>
    <p:sldId id="539" r:id="rId61"/>
    <p:sldId id="540" r:id="rId62"/>
    <p:sldId id="541" r:id="rId63"/>
    <p:sldId id="542" r:id="rId64"/>
    <p:sldId id="492" r:id="rId65"/>
    <p:sldId id="570" r:id="rId66"/>
    <p:sldId id="571" r:id="rId67"/>
    <p:sldId id="572" r:id="rId68"/>
    <p:sldId id="573" r:id="rId69"/>
    <p:sldId id="574" r:id="rId70"/>
    <p:sldId id="575" r:id="rId71"/>
    <p:sldId id="576" r:id="rId72"/>
    <p:sldId id="648" r:id="rId73"/>
    <p:sldId id="293" r:id="rId74"/>
    <p:sldId id="294" r:id="rId75"/>
    <p:sldId id="295" r:id="rId76"/>
    <p:sldId id="296" r:id="rId77"/>
    <p:sldId id="297" r:id="rId78"/>
    <p:sldId id="298" r:id="rId79"/>
    <p:sldId id="299" r:id="rId80"/>
    <p:sldId id="300" r:id="rId81"/>
    <p:sldId id="532" r:id="rId82"/>
    <p:sldId id="533" r:id="rId83"/>
    <p:sldId id="534" r:id="rId84"/>
    <p:sldId id="535" r:id="rId85"/>
    <p:sldId id="353" r:id="rId86"/>
    <p:sldId id="550" r:id="rId87"/>
    <p:sldId id="551" r:id="rId88"/>
    <p:sldId id="552" r:id="rId89"/>
    <p:sldId id="553" r:id="rId90"/>
    <p:sldId id="554" r:id="rId91"/>
    <p:sldId id="555" r:id="rId92"/>
    <p:sldId id="556" r:id="rId93"/>
    <p:sldId id="557" r:id="rId94"/>
    <p:sldId id="558" r:id="rId95"/>
    <p:sldId id="559" r:id="rId96"/>
    <p:sldId id="560" r:id="rId97"/>
    <p:sldId id="561" r:id="rId98"/>
    <p:sldId id="649" r:id="rId99"/>
    <p:sldId id="650" r:id="rId100"/>
    <p:sldId id="577" r:id="rId101"/>
    <p:sldId id="578" r:id="rId102"/>
    <p:sldId id="579" r:id="rId103"/>
    <p:sldId id="580" r:id="rId104"/>
    <p:sldId id="581" r:id="rId105"/>
    <p:sldId id="653" r:id="rId106"/>
    <p:sldId id="651" r:id="rId107"/>
    <p:sldId id="652" r:id="rId108"/>
    <p:sldId id="582" r:id="rId109"/>
    <p:sldId id="583" r:id="rId110"/>
    <p:sldId id="584" r:id="rId111"/>
    <p:sldId id="585" r:id="rId112"/>
    <p:sldId id="586" r:id="rId113"/>
    <p:sldId id="587" r:id="rId114"/>
    <p:sldId id="588" r:id="rId115"/>
    <p:sldId id="361" r:id="rId116"/>
    <p:sldId id="362" r:id="rId117"/>
    <p:sldId id="500" r:id="rId118"/>
    <p:sldId id="501" r:id="rId119"/>
    <p:sldId id="502" r:id="rId120"/>
    <p:sldId id="503" r:id="rId121"/>
    <p:sldId id="504" r:id="rId122"/>
    <p:sldId id="368" r:id="rId123"/>
    <p:sldId id="562" r:id="rId124"/>
    <p:sldId id="563" r:id="rId125"/>
    <p:sldId id="564" r:id="rId126"/>
    <p:sldId id="565" r:id="rId127"/>
    <p:sldId id="373" r:id="rId128"/>
    <p:sldId id="374" r:id="rId129"/>
    <p:sldId id="375" r:id="rId130"/>
    <p:sldId id="376" r:id="rId131"/>
    <p:sldId id="377" r:id="rId132"/>
    <p:sldId id="378" r:id="rId133"/>
    <p:sldId id="516" r:id="rId134"/>
    <p:sldId id="517" r:id="rId135"/>
    <p:sldId id="381" r:id="rId136"/>
    <p:sldId id="382" r:id="rId137"/>
    <p:sldId id="506" r:id="rId138"/>
    <p:sldId id="507" r:id="rId139"/>
    <p:sldId id="508" r:id="rId140"/>
    <p:sldId id="509" r:id="rId141"/>
    <p:sldId id="510" r:id="rId142"/>
    <p:sldId id="511" r:id="rId143"/>
    <p:sldId id="512" r:id="rId144"/>
    <p:sldId id="513" r:id="rId145"/>
    <p:sldId id="514" r:id="rId146"/>
    <p:sldId id="515" r:id="rId147"/>
    <p:sldId id="389" r:id="rId148"/>
    <p:sldId id="390" r:id="rId149"/>
    <p:sldId id="391" r:id="rId150"/>
    <p:sldId id="392" r:id="rId151"/>
    <p:sldId id="393" r:id="rId152"/>
    <p:sldId id="394" r:id="rId153"/>
    <p:sldId id="395" r:id="rId154"/>
    <p:sldId id="396" r:id="rId155"/>
    <p:sldId id="397" r:id="rId156"/>
    <p:sldId id="656" r:id="rId157"/>
    <p:sldId id="589" r:id="rId158"/>
    <p:sldId id="590" r:id="rId159"/>
    <p:sldId id="591" r:id="rId160"/>
    <p:sldId id="592" r:id="rId161"/>
    <p:sldId id="593" r:id="rId162"/>
    <p:sldId id="594" r:id="rId163"/>
    <p:sldId id="595" r:id="rId164"/>
    <p:sldId id="596" r:id="rId165"/>
    <p:sldId id="597" r:id="rId166"/>
    <p:sldId id="598" r:id="rId167"/>
    <p:sldId id="599" r:id="rId168"/>
    <p:sldId id="600" r:id="rId169"/>
    <p:sldId id="601" r:id="rId170"/>
    <p:sldId id="602" r:id="rId171"/>
    <p:sldId id="603" r:id="rId172"/>
    <p:sldId id="604" r:id="rId173"/>
    <p:sldId id="605" r:id="rId174"/>
    <p:sldId id="606" r:id="rId175"/>
    <p:sldId id="607" r:id="rId176"/>
    <p:sldId id="608" r:id="rId177"/>
    <p:sldId id="609" r:id="rId178"/>
    <p:sldId id="610" r:id="rId179"/>
    <p:sldId id="611" r:id="rId180"/>
    <p:sldId id="612" r:id="rId181"/>
    <p:sldId id="613" r:id="rId182"/>
    <p:sldId id="614" r:id="rId183"/>
    <p:sldId id="615" r:id="rId184"/>
    <p:sldId id="616" r:id="rId185"/>
    <p:sldId id="617" r:id="rId186"/>
    <p:sldId id="618" r:id="rId187"/>
    <p:sldId id="619" r:id="rId188"/>
    <p:sldId id="620" r:id="rId189"/>
    <p:sldId id="621" r:id="rId190"/>
    <p:sldId id="622" r:id="rId191"/>
    <p:sldId id="623" r:id="rId192"/>
    <p:sldId id="624" r:id="rId193"/>
    <p:sldId id="625" r:id="rId194"/>
    <p:sldId id="626" r:id="rId195"/>
    <p:sldId id="627" r:id="rId196"/>
    <p:sldId id="628" r:id="rId197"/>
    <p:sldId id="629" r:id="rId198"/>
    <p:sldId id="630" r:id="rId199"/>
    <p:sldId id="421" r:id="rId200"/>
    <p:sldId id="566" r:id="rId201"/>
    <p:sldId id="567" r:id="rId202"/>
    <p:sldId id="568" r:id="rId203"/>
    <p:sldId id="426" r:id="rId204"/>
    <p:sldId id="427" r:id="rId205"/>
    <p:sldId id="428" r:id="rId206"/>
    <p:sldId id="429" r:id="rId207"/>
    <p:sldId id="430" r:id="rId208"/>
    <p:sldId id="431" r:id="rId209"/>
    <p:sldId id="448" r:id="rId210"/>
    <p:sldId id="449" r:id="rId211"/>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gi Jones" initials="GJ"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48" autoAdjust="0"/>
  </p:normalViewPr>
  <p:slideViewPr>
    <p:cSldViewPr snapToGrid="0" snapToObjects="1">
      <p:cViewPr varScale="1">
        <p:scale>
          <a:sx n="101" d="100"/>
          <a:sy n="101" d="100"/>
        </p:scale>
        <p:origin x="191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5" d="100"/>
          <a:sy n="115" d="100"/>
        </p:scale>
        <p:origin x="2412"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diagrams/_rels/data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2F3845-D93B-4F7C-9153-D8F95DF2CA2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72852D2F-2001-4C0C-B529-A779403A213C}">
      <dgm:prSet phldrT="[Text]"/>
      <dgm:spPr/>
      <dgm:t>
        <a:bodyPr/>
        <a:lstStyle/>
        <a:p>
          <a:r>
            <a:rPr lang="en-US" dirty="0"/>
            <a:t>Keyholder Course Mentors</a:t>
          </a:r>
        </a:p>
      </dgm:t>
    </dgm:pt>
    <dgm:pt modelId="{4AAD4E7A-922E-4BF9-AE25-0126F09EC11B}" type="parTrans" cxnId="{A31364E6-DB51-438D-B137-A54B6B042B73}">
      <dgm:prSet/>
      <dgm:spPr/>
      <dgm:t>
        <a:bodyPr/>
        <a:lstStyle/>
        <a:p>
          <a:endParaRPr lang="en-US"/>
        </a:p>
      </dgm:t>
    </dgm:pt>
    <dgm:pt modelId="{3ADD2AB8-A2C0-4655-A599-6D8161D9AC73}" type="sibTrans" cxnId="{A31364E6-DB51-438D-B137-A54B6B042B73}">
      <dgm:prSet/>
      <dgm:spPr/>
      <dgm:t>
        <a:bodyPr/>
        <a:lstStyle/>
        <a:p>
          <a:endParaRPr lang="en-US"/>
        </a:p>
      </dgm:t>
    </dgm:pt>
    <dgm:pt modelId="{2066061C-F452-40BE-877F-BFD66BE498F9}">
      <dgm:prSet phldrT="[Text]"/>
      <dgm:spPr/>
      <dgm:t>
        <a:bodyPr/>
        <a:lstStyle/>
        <a:p>
          <a:r>
            <a:rPr lang="en-US" dirty="0"/>
            <a:t>Provide support for data providers enrolled in 2 online courses: </a:t>
          </a:r>
        </a:p>
      </dgm:t>
    </dgm:pt>
    <dgm:pt modelId="{1D0B016B-6BC3-4B34-8BDE-7CE248993371}" type="parTrans" cxnId="{55A1D41B-675F-4BFF-9FBE-40FCFC207B19}">
      <dgm:prSet/>
      <dgm:spPr/>
      <dgm:t>
        <a:bodyPr/>
        <a:lstStyle/>
        <a:p>
          <a:endParaRPr lang="en-US"/>
        </a:p>
      </dgm:t>
    </dgm:pt>
    <dgm:pt modelId="{55CCDACC-252E-4D4D-9355-6FFD2557AA4D}" type="sibTrans" cxnId="{55A1D41B-675F-4BFF-9FBE-40FCFC207B19}">
      <dgm:prSet/>
      <dgm:spPr/>
      <dgm:t>
        <a:bodyPr/>
        <a:lstStyle/>
        <a:p>
          <a:endParaRPr lang="en-US"/>
        </a:p>
      </dgm:t>
    </dgm:pt>
    <dgm:pt modelId="{9300FCDC-6009-4BFD-86AB-B7871AC29C4B}">
      <dgm:prSet phldrT="[Text]"/>
      <dgm:spPr/>
      <dgm:t>
        <a:bodyPr/>
        <a:lstStyle/>
        <a:p>
          <a:r>
            <a:rPr lang="en-US" dirty="0"/>
            <a:t>Lead Instructors</a:t>
          </a:r>
        </a:p>
      </dgm:t>
    </dgm:pt>
    <dgm:pt modelId="{76823A4D-FD42-49EA-8748-C12B42D20A83}" type="parTrans" cxnId="{3B00EF71-2C05-498E-AB0A-0FEA8A246163}">
      <dgm:prSet/>
      <dgm:spPr/>
      <dgm:t>
        <a:bodyPr/>
        <a:lstStyle/>
        <a:p>
          <a:endParaRPr lang="en-US"/>
        </a:p>
      </dgm:t>
    </dgm:pt>
    <dgm:pt modelId="{D67E5DC3-3146-4575-A157-3222DC46391C}" type="sibTrans" cxnId="{3B00EF71-2C05-498E-AB0A-0FEA8A246163}">
      <dgm:prSet/>
      <dgm:spPr/>
      <dgm:t>
        <a:bodyPr/>
        <a:lstStyle/>
        <a:p>
          <a:endParaRPr lang="en-US"/>
        </a:p>
      </dgm:t>
    </dgm:pt>
    <dgm:pt modelId="{6C7AFE83-2F8D-4D54-AC68-268F617FFF47}">
      <dgm:prSet phldrT="[Text]"/>
      <dgm:spPr/>
      <dgm:t>
        <a:bodyPr/>
        <a:lstStyle/>
        <a:p>
          <a:r>
            <a:rPr lang="en-US" dirty="0"/>
            <a:t>Lead Workshop presentations</a:t>
          </a:r>
        </a:p>
      </dgm:t>
    </dgm:pt>
    <dgm:pt modelId="{AC6ADC8B-B900-4294-9896-B919CD2572E6}" type="parTrans" cxnId="{DCE34507-9912-4D03-A8B0-6CC164E4F229}">
      <dgm:prSet/>
      <dgm:spPr/>
      <dgm:t>
        <a:bodyPr/>
        <a:lstStyle/>
        <a:p>
          <a:endParaRPr lang="en-US"/>
        </a:p>
      </dgm:t>
    </dgm:pt>
    <dgm:pt modelId="{CC85BA1E-FDD7-4B51-A13F-6423D0C8CBF7}" type="sibTrans" cxnId="{DCE34507-9912-4D03-A8B0-6CC164E4F229}">
      <dgm:prSet/>
      <dgm:spPr/>
      <dgm:t>
        <a:bodyPr/>
        <a:lstStyle/>
        <a:p>
          <a:endParaRPr lang="en-US"/>
        </a:p>
      </dgm:t>
    </dgm:pt>
    <dgm:pt modelId="{AB300BE9-635E-40DD-BA2E-D1EC8FE60F65}">
      <dgm:prSet phldrT="[Text]"/>
      <dgm:spPr/>
      <dgm:t>
        <a:bodyPr/>
        <a:lstStyle/>
        <a:p>
          <a:r>
            <a:rPr lang="en-US" dirty="0"/>
            <a:t>Educators with prior presentation skills at the national level and thorough knowledge of IPEDS </a:t>
          </a:r>
        </a:p>
      </dgm:t>
    </dgm:pt>
    <dgm:pt modelId="{9B4CBB38-CCA1-496B-A606-1B4FBF7ADE8F}" type="parTrans" cxnId="{F654C693-AD80-40C4-A716-C0831EC55506}">
      <dgm:prSet/>
      <dgm:spPr/>
      <dgm:t>
        <a:bodyPr/>
        <a:lstStyle/>
        <a:p>
          <a:endParaRPr lang="en-US"/>
        </a:p>
      </dgm:t>
    </dgm:pt>
    <dgm:pt modelId="{10A883DA-A6AD-4E44-AEF3-3A72ADB9C6CF}" type="sibTrans" cxnId="{F654C693-AD80-40C4-A716-C0831EC55506}">
      <dgm:prSet/>
      <dgm:spPr/>
      <dgm:t>
        <a:bodyPr/>
        <a:lstStyle/>
        <a:p>
          <a:endParaRPr lang="en-US"/>
        </a:p>
      </dgm:t>
    </dgm:pt>
    <dgm:pt modelId="{0E985F59-A90E-452E-857C-8728170FD7E5}">
      <dgm:prSet phldrT="[Text]"/>
      <dgm:spPr/>
      <dgm:t>
        <a:bodyPr/>
        <a:lstStyle/>
        <a:p>
          <a:r>
            <a:rPr lang="en-US" dirty="0"/>
            <a:t>Assistant Instructors</a:t>
          </a:r>
        </a:p>
      </dgm:t>
    </dgm:pt>
    <dgm:pt modelId="{D892611A-3300-4FE3-8918-9BF0193E794E}" type="parTrans" cxnId="{7FF85A69-74BD-449D-9B23-F1939C19AEF8}">
      <dgm:prSet/>
      <dgm:spPr/>
      <dgm:t>
        <a:bodyPr/>
        <a:lstStyle/>
        <a:p>
          <a:endParaRPr lang="en-US"/>
        </a:p>
      </dgm:t>
    </dgm:pt>
    <dgm:pt modelId="{0F08B699-E488-4373-BC6D-E73C0093E0EB}" type="sibTrans" cxnId="{7FF85A69-74BD-449D-9B23-F1939C19AEF8}">
      <dgm:prSet/>
      <dgm:spPr/>
      <dgm:t>
        <a:bodyPr/>
        <a:lstStyle/>
        <a:p>
          <a:endParaRPr lang="en-US"/>
        </a:p>
      </dgm:t>
    </dgm:pt>
    <dgm:pt modelId="{06F7D4D6-22F8-4503-9EB8-002135C4663B}">
      <dgm:prSet phldrT="[Text]"/>
      <dgm:spPr/>
      <dgm:t>
        <a:bodyPr/>
        <a:lstStyle/>
        <a:p>
          <a:r>
            <a:rPr lang="en-US" dirty="0"/>
            <a:t>Support Lead Instructors</a:t>
          </a:r>
        </a:p>
      </dgm:t>
    </dgm:pt>
    <dgm:pt modelId="{32997EB7-13B5-414A-91FC-ABE56EFB6571}" type="parTrans" cxnId="{65D76BC4-CA04-427D-A3F1-FC7B38D61243}">
      <dgm:prSet/>
      <dgm:spPr/>
      <dgm:t>
        <a:bodyPr/>
        <a:lstStyle/>
        <a:p>
          <a:endParaRPr lang="en-US"/>
        </a:p>
      </dgm:t>
    </dgm:pt>
    <dgm:pt modelId="{AAA01502-D3E6-4515-AA2C-DD52D780DB36}" type="sibTrans" cxnId="{65D76BC4-CA04-427D-A3F1-FC7B38D61243}">
      <dgm:prSet/>
      <dgm:spPr/>
      <dgm:t>
        <a:bodyPr/>
        <a:lstStyle/>
        <a:p>
          <a:endParaRPr lang="en-US"/>
        </a:p>
      </dgm:t>
    </dgm:pt>
    <dgm:pt modelId="{6D9B1031-D9D6-41EA-8385-8AE3C18699CF}">
      <dgm:prSet phldrT="[Text]"/>
      <dgm:spPr/>
      <dgm:t>
        <a:bodyPr/>
        <a:lstStyle/>
        <a:p>
          <a:r>
            <a:rPr lang="en-US" dirty="0"/>
            <a:t>Assist with hands-on exercises, managing onsite logistics, and conducting the evaluation process</a:t>
          </a:r>
        </a:p>
      </dgm:t>
    </dgm:pt>
    <dgm:pt modelId="{D21F53AC-E12A-4BBC-82F9-19A022D0E678}" type="parTrans" cxnId="{4969487D-049A-445A-A442-252FA24E9DDF}">
      <dgm:prSet/>
      <dgm:spPr/>
      <dgm:t>
        <a:bodyPr/>
        <a:lstStyle/>
        <a:p>
          <a:endParaRPr lang="en-US"/>
        </a:p>
      </dgm:t>
    </dgm:pt>
    <dgm:pt modelId="{620E2FCB-8798-47A7-9DE6-3432790BB362}" type="sibTrans" cxnId="{4969487D-049A-445A-A442-252FA24E9DDF}">
      <dgm:prSet/>
      <dgm:spPr/>
      <dgm:t>
        <a:bodyPr/>
        <a:lstStyle/>
        <a:p>
          <a:endParaRPr lang="en-US"/>
        </a:p>
      </dgm:t>
    </dgm:pt>
    <dgm:pt modelId="{6E05380A-20D2-4B3A-BD84-77213C3F147D}">
      <dgm:prSet phldrT="[Text]"/>
      <dgm:spPr/>
      <dgm:t>
        <a:bodyPr/>
        <a:lstStyle/>
        <a:p>
          <a:r>
            <a:rPr lang="en-US" dirty="0"/>
            <a:t>Curricula Developers</a:t>
          </a:r>
        </a:p>
      </dgm:t>
    </dgm:pt>
    <dgm:pt modelId="{B0B0E237-5798-48D9-8F26-0BF4085424BA}" type="parTrans" cxnId="{E7C3B556-E7F3-4AAF-8515-93D419FCE7C1}">
      <dgm:prSet/>
      <dgm:spPr/>
      <dgm:t>
        <a:bodyPr/>
        <a:lstStyle/>
        <a:p>
          <a:endParaRPr lang="en-US"/>
        </a:p>
      </dgm:t>
    </dgm:pt>
    <dgm:pt modelId="{64AF7603-D2D9-4E71-8078-A8E1B94C8987}" type="sibTrans" cxnId="{E7C3B556-E7F3-4AAF-8515-93D419FCE7C1}">
      <dgm:prSet/>
      <dgm:spPr/>
      <dgm:t>
        <a:bodyPr/>
        <a:lstStyle/>
        <a:p>
          <a:endParaRPr lang="en-US"/>
        </a:p>
      </dgm:t>
    </dgm:pt>
    <dgm:pt modelId="{1A782306-4A1A-454F-B929-C9AEB1BDAD23}">
      <dgm:prSet phldrT="[Text]"/>
      <dgm:spPr/>
      <dgm:t>
        <a:bodyPr/>
        <a:lstStyle/>
        <a:p>
          <a:r>
            <a:rPr lang="en-US" dirty="0"/>
            <a:t>Assist AIR in developing and updating Workshops</a:t>
          </a:r>
        </a:p>
      </dgm:t>
    </dgm:pt>
    <dgm:pt modelId="{EE69DFE6-904B-4970-8638-059CA35148B0}" type="parTrans" cxnId="{0574E4A8-C02C-44B7-8177-B281C2776EAA}">
      <dgm:prSet/>
      <dgm:spPr/>
      <dgm:t>
        <a:bodyPr/>
        <a:lstStyle/>
        <a:p>
          <a:endParaRPr lang="en-US"/>
        </a:p>
      </dgm:t>
    </dgm:pt>
    <dgm:pt modelId="{D15520AE-180D-47B5-B1C0-5564D9D3437B}" type="sibTrans" cxnId="{0574E4A8-C02C-44B7-8177-B281C2776EAA}">
      <dgm:prSet/>
      <dgm:spPr/>
      <dgm:t>
        <a:bodyPr/>
        <a:lstStyle/>
        <a:p>
          <a:endParaRPr lang="en-US"/>
        </a:p>
      </dgm:t>
    </dgm:pt>
    <dgm:pt modelId="{8992B527-6A17-4711-9701-226264C69031}">
      <dgm:prSet phldrT="[Text]"/>
      <dgm:spPr/>
      <dgm:t>
        <a:bodyPr/>
        <a:lstStyle/>
        <a:p>
          <a:r>
            <a:rPr lang="en-US" dirty="0"/>
            <a:t>Typically work in teams of 4 to create, maintain, and update all Workshop materials</a:t>
          </a:r>
        </a:p>
      </dgm:t>
    </dgm:pt>
    <dgm:pt modelId="{2BAA73D7-BF8E-4D6B-8049-AD32D3CDBF28}" type="parTrans" cxnId="{2D4A8107-A74A-425A-A0BF-AFC270F8D888}">
      <dgm:prSet/>
      <dgm:spPr/>
      <dgm:t>
        <a:bodyPr/>
        <a:lstStyle/>
        <a:p>
          <a:endParaRPr lang="en-US"/>
        </a:p>
      </dgm:t>
    </dgm:pt>
    <dgm:pt modelId="{5B94E2B4-AA54-48F2-B944-7A2BBAECCC31}" type="sibTrans" cxnId="{2D4A8107-A74A-425A-A0BF-AFC270F8D888}">
      <dgm:prSet/>
      <dgm:spPr/>
      <dgm:t>
        <a:bodyPr/>
        <a:lstStyle/>
        <a:p>
          <a:endParaRPr lang="en-US"/>
        </a:p>
      </dgm:t>
    </dgm:pt>
    <dgm:pt modelId="{16BFFD0C-5912-4F82-B706-CDEEE395377E}">
      <dgm:prSet phldrT="[Text]"/>
      <dgm:spPr/>
      <dgm:t>
        <a:bodyPr/>
        <a:lstStyle/>
        <a:p>
          <a:endParaRPr lang="en-US" dirty="0"/>
        </a:p>
      </dgm:t>
    </dgm:pt>
    <dgm:pt modelId="{C143FD55-ADF7-4E45-AFDE-864B0E11DB64}" type="parTrans" cxnId="{2EDEF757-3654-4B9E-891D-A7973792CA98}">
      <dgm:prSet/>
      <dgm:spPr/>
    </dgm:pt>
    <dgm:pt modelId="{6633A6D1-1AF2-42B7-8A31-1297B81B9B46}" type="sibTrans" cxnId="{2EDEF757-3654-4B9E-891D-A7973792CA98}">
      <dgm:prSet/>
      <dgm:spPr/>
    </dgm:pt>
    <dgm:pt modelId="{06985BE5-631E-4232-B0AD-242C098BA7A6}">
      <dgm:prSet phldrT="[Text]"/>
      <dgm:spPr/>
      <dgm:t>
        <a:bodyPr/>
        <a:lstStyle/>
        <a:p>
          <a:r>
            <a:rPr lang="en-US" dirty="0"/>
            <a:t>Essentials (less than 9 months)</a:t>
          </a:r>
        </a:p>
      </dgm:t>
    </dgm:pt>
    <dgm:pt modelId="{BC6B2B6A-977D-474B-A3B5-DB4D4C30DE38}" type="parTrans" cxnId="{D0F1A8DA-DE2A-4D55-9090-454CEA56FB7C}">
      <dgm:prSet/>
      <dgm:spPr/>
    </dgm:pt>
    <dgm:pt modelId="{D5F341AD-BEEF-408A-8067-7F4F34D70A03}" type="sibTrans" cxnId="{D0F1A8DA-DE2A-4D55-9090-454CEA56FB7C}">
      <dgm:prSet/>
      <dgm:spPr/>
    </dgm:pt>
    <dgm:pt modelId="{2C2AA975-0C8E-4FC5-A89E-F70BC6C02E68}">
      <dgm:prSet phldrT="[Text]"/>
      <dgm:spPr/>
      <dgm:t>
        <a:bodyPr/>
        <a:lstStyle/>
        <a:p>
          <a:r>
            <a:rPr lang="en-US" dirty="0"/>
            <a:t>Efficiencies (10-24 months)</a:t>
          </a:r>
        </a:p>
      </dgm:t>
    </dgm:pt>
    <dgm:pt modelId="{D3B37D66-A56B-4FD9-8AE1-08974B5A1790}" type="parTrans" cxnId="{4E6A61C4-6C24-42C2-844E-FF29A5006F1F}">
      <dgm:prSet/>
      <dgm:spPr/>
    </dgm:pt>
    <dgm:pt modelId="{97679940-322E-4327-ADD9-285A03E21E7B}" type="sibTrans" cxnId="{4E6A61C4-6C24-42C2-844E-FF29A5006F1F}">
      <dgm:prSet/>
      <dgm:spPr/>
    </dgm:pt>
    <dgm:pt modelId="{E799A20D-A01C-4FF3-AF31-682A22A207BA}" type="pres">
      <dgm:prSet presAssocID="{D52F3845-D93B-4F7C-9153-D8F95DF2CA23}" presName="Name0" presStyleCnt="0">
        <dgm:presLayoutVars>
          <dgm:dir/>
          <dgm:animLvl val="lvl"/>
          <dgm:resizeHandles val="exact"/>
        </dgm:presLayoutVars>
      </dgm:prSet>
      <dgm:spPr/>
    </dgm:pt>
    <dgm:pt modelId="{A627F36A-20BB-4DC3-A28A-064E656473BE}" type="pres">
      <dgm:prSet presAssocID="{72852D2F-2001-4C0C-B529-A779403A213C}" presName="composite" presStyleCnt="0"/>
      <dgm:spPr/>
    </dgm:pt>
    <dgm:pt modelId="{9709E49B-E3CC-42B8-A4DA-B100D183F916}" type="pres">
      <dgm:prSet presAssocID="{72852D2F-2001-4C0C-B529-A779403A213C}" presName="parTx" presStyleLbl="alignNode1" presStyleIdx="0" presStyleCnt="4">
        <dgm:presLayoutVars>
          <dgm:chMax val="0"/>
          <dgm:chPref val="0"/>
          <dgm:bulletEnabled val="1"/>
        </dgm:presLayoutVars>
      </dgm:prSet>
      <dgm:spPr/>
    </dgm:pt>
    <dgm:pt modelId="{CB30AAA2-CC90-4456-AED6-0ABB1B025C16}" type="pres">
      <dgm:prSet presAssocID="{72852D2F-2001-4C0C-B529-A779403A213C}" presName="desTx" presStyleLbl="alignAccFollowNode1" presStyleIdx="0" presStyleCnt="4">
        <dgm:presLayoutVars>
          <dgm:bulletEnabled val="1"/>
        </dgm:presLayoutVars>
      </dgm:prSet>
      <dgm:spPr/>
    </dgm:pt>
    <dgm:pt modelId="{0B8F9756-ACDC-4B58-B7CF-D901F09DEB57}" type="pres">
      <dgm:prSet presAssocID="{3ADD2AB8-A2C0-4655-A599-6D8161D9AC73}" presName="space" presStyleCnt="0"/>
      <dgm:spPr/>
    </dgm:pt>
    <dgm:pt modelId="{47C05AD1-6381-43A9-920C-C96EA4BD029F}" type="pres">
      <dgm:prSet presAssocID="{9300FCDC-6009-4BFD-86AB-B7871AC29C4B}" presName="composite" presStyleCnt="0"/>
      <dgm:spPr/>
    </dgm:pt>
    <dgm:pt modelId="{6A101378-0519-40AB-A587-5D81DD3E9E02}" type="pres">
      <dgm:prSet presAssocID="{9300FCDC-6009-4BFD-86AB-B7871AC29C4B}" presName="parTx" presStyleLbl="alignNode1" presStyleIdx="1" presStyleCnt="4" custLinFactX="100000" custLinFactNeighborX="125775" custLinFactNeighborY="311">
        <dgm:presLayoutVars>
          <dgm:chMax val="0"/>
          <dgm:chPref val="0"/>
          <dgm:bulletEnabled val="1"/>
        </dgm:presLayoutVars>
      </dgm:prSet>
      <dgm:spPr/>
    </dgm:pt>
    <dgm:pt modelId="{A64DB604-912C-48EA-AD45-FCA782AA9620}" type="pres">
      <dgm:prSet presAssocID="{9300FCDC-6009-4BFD-86AB-B7871AC29C4B}" presName="desTx" presStyleLbl="alignAccFollowNode1" presStyleIdx="1" presStyleCnt="4" custLinFactX="100000" custLinFactNeighborX="125775" custLinFactNeighborY="140">
        <dgm:presLayoutVars>
          <dgm:bulletEnabled val="1"/>
        </dgm:presLayoutVars>
      </dgm:prSet>
      <dgm:spPr/>
    </dgm:pt>
    <dgm:pt modelId="{DCB7582F-91DE-42D6-A349-D6E0234A42D5}" type="pres">
      <dgm:prSet presAssocID="{D67E5DC3-3146-4575-A157-3222DC46391C}" presName="space" presStyleCnt="0"/>
      <dgm:spPr/>
    </dgm:pt>
    <dgm:pt modelId="{1198627E-CC1B-4321-8400-D34A1FB78068}" type="pres">
      <dgm:prSet presAssocID="{0E985F59-A90E-452E-857C-8728170FD7E5}" presName="composite" presStyleCnt="0"/>
      <dgm:spPr/>
    </dgm:pt>
    <dgm:pt modelId="{C96E5FD4-787A-489F-8BD4-46276121FCA5}" type="pres">
      <dgm:prSet presAssocID="{0E985F59-A90E-452E-857C-8728170FD7E5}" presName="parTx" presStyleLbl="alignNode1" presStyleIdx="2" presStyleCnt="4">
        <dgm:presLayoutVars>
          <dgm:chMax val="0"/>
          <dgm:chPref val="0"/>
          <dgm:bulletEnabled val="1"/>
        </dgm:presLayoutVars>
      </dgm:prSet>
      <dgm:spPr/>
    </dgm:pt>
    <dgm:pt modelId="{DE401027-0113-45EA-9888-53B6F0C114E5}" type="pres">
      <dgm:prSet presAssocID="{0E985F59-A90E-452E-857C-8728170FD7E5}" presName="desTx" presStyleLbl="alignAccFollowNode1" presStyleIdx="2" presStyleCnt="4">
        <dgm:presLayoutVars>
          <dgm:bulletEnabled val="1"/>
        </dgm:presLayoutVars>
      </dgm:prSet>
      <dgm:spPr/>
    </dgm:pt>
    <dgm:pt modelId="{347AC2A0-262A-4B9D-90DF-B41B1C70291C}" type="pres">
      <dgm:prSet presAssocID="{0F08B699-E488-4373-BC6D-E73C0093E0EB}" presName="space" presStyleCnt="0"/>
      <dgm:spPr/>
    </dgm:pt>
    <dgm:pt modelId="{4A531B19-A684-43C7-8830-AF350827E691}" type="pres">
      <dgm:prSet presAssocID="{6E05380A-20D2-4B3A-BD84-77213C3F147D}" presName="composite" presStyleCnt="0"/>
      <dgm:spPr/>
    </dgm:pt>
    <dgm:pt modelId="{BAF321B5-E38B-47EF-954A-E1D85C6FDDB8}" type="pres">
      <dgm:prSet presAssocID="{6E05380A-20D2-4B3A-BD84-77213C3F147D}" presName="parTx" presStyleLbl="alignNode1" presStyleIdx="3" presStyleCnt="4" custLinFactX="-100000" custLinFactNeighborX="-127487" custLinFactNeighborY="311">
        <dgm:presLayoutVars>
          <dgm:chMax val="0"/>
          <dgm:chPref val="0"/>
          <dgm:bulletEnabled val="1"/>
        </dgm:presLayoutVars>
      </dgm:prSet>
      <dgm:spPr/>
    </dgm:pt>
    <dgm:pt modelId="{E87BCA98-BB44-4437-BD5A-16153B813938}" type="pres">
      <dgm:prSet presAssocID="{6E05380A-20D2-4B3A-BD84-77213C3F147D}" presName="desTx" presStyleLbl="alignAccFollowNode1" presStyleIdx="3" presStyleCnt="4" custLinFactX="-100000" custLinFactNeighborX="-127487" custLinFactNeighborY="140">
        <dgm:presLayoutVars>
          <dgm:bulletEnabled val="1"/>
        </dgm:presLayoutVars>
      </dgm:prSet>
      <dgm:spPr/>
    </dgm:pt>
  </dgm:ptLst>
  <dgm:cxnLst>
    <dgm:cxn modelId="{55A1D41B-675F-4BFF-9FBE-40FCFC207B19}" srcId="{72852D2F-2001-4C0C-B529-A779403A213C}" destId="{2066061C-F452-40BE-877F-BFD66BE498F9}" srcOrd="0" destOrd="0" parTransId="{1D0B016B-6BC3-4B34-8BDE-7CE248993371}" sibTransId="{55CCDACC-252E-4D4D-9355-6FFD2557AA4D}"/>
    <dgm:cxn modelId="{94A3AE3F-BDD1-4EDD-BB5B-FA73C3DED076}" type="presOf" srcId="{06F7D4D6-22F8-4503-9EB8-002135C4663B}" destId="{DE401027-0113-45EA-9888-53B6F0C114E5}" srcOrd="0" destOrd="0" presId="urn:microsoft.com/office/officeart/2005/8/layout/hList1"/>
    <dgm:cxn modelId="{2D4A8107-A74A-425A-A0BF-AFC270F8D888}" srcId="{6E05380A-20D2-4B3A-BD84-77213C3F147D}" destId="{8992B527-6A17-4711-9701-226264C69031}" srcOrd="1" destOrd="0" parTransId="{2BAA73D7-BF8E-4D6B-8049-AD32D3CDBF28}" sibTransId="{5B94E2B4-AA54-48F2-B944-7A2BBAECCC31}"/>
    <dgm:cxn modelId="{F8B8EDE5-1535-428A-97F1-69CFA90DA1CC}" type="presOf" srcId="{AB300BE9-635E-40DD-BA2E-D1EC8FE60F65}" destId="{A64DB604-912C-48EA-AD45-FCA782AA9620}" srcOrd="0" destOrd="1" presId="urn:microsoft.com/office/officeart/2005/8/layout/hList1"/>
    <dgm:cxn modelId="{65D76BC4-CA04-427D-A3F1-FC7B38D61243}" srcId="{0E985F59-A90E-452E-857C-8728170FD7E5}" destId="{06F7D4D6-22F8-4503-9EB8-002135C4663B}" srcOrd="0" destOrd="0" parTransId="{32997EB7-13B5-414A-91FC-ABE56EFB6571}" sibTransId="{AAA01502-D3E6-4515-AA2C-DD52D780DB36}"/>
    <dgm:cxn modelId="{DCE34507-9912-4D03-A8B0-6CC164E4F229}" srcId="{9300FCDC-6009-4BFD-86AB-B7871AC29C4B}" destId="{6C7AFE83-2F8D-4D54-AC68-268F617FFF47}" srcOrd="0" destOrd="0" parTransId="{AC6ADC8B-B900-4294-9896-B919CD2572E6}" sibTransId="{CC85BA1E-FDD7-4B51-A13F-6423D0C8CBF7}"/>
    <dgm:cxn modelId="{A629A398-AEFD-486C-B132-3DF836B423D3}" type="presOf" srcId="{9300FCDC-6009-4BFD-86AB-B7871AC29C4B}" destId="{6A101378-0519-40AB-A587-5D81DD3E9E02}" srcOrd="0" destOrd="0" presId="urn:microsoft.com/office/officeart/2005/8/layout/hList1"/>
    <dgm:cxn modelId="{7FF85A69-74BD-449D-9B23-F1939C19AEF8}" srcId="{D52F3845-D93B-4F7C-9153-D8F95DF2CA23}" destId="{0E985F59-A90E-452E-857C-8728170FD7E5}" srcOrd="2" destOrd="0" parTransId="{D892611A-3300-4FE3-8918-9BF0193E794E}" sibTransId="{0F08B699-E488-4373-BC6D-E73C0093E0EB}"/>
    <dgm:cxn modelId="{4E97A1BB-597B-44E7-B948-FFB421004DE6}" type="presOf" srcId="{2066061C-F452-40BE-877F-BFD66BE498F9}" destId="{CB30AAA2-CC90-4456-AED6-0ABB1B025C16}" srcOrd="0" destOrd="0" presId="urn:microsoft.com/office/officeart/2005/8/layout/hList1"/>
    <dgm:cxn modelId="{7C8BD4C0-53E2-4382-A329-AE0A377D2713}" type="presOf" srcId="{2C2AA975-0C8E-4FC5-A89E-F70BC6C02E68}" destId="{CB30AAA2-CC90-4456-AED6-0ABB1B025C16}" srcOrd="0" destOrd="2" presId="urn:microsoft.com/office/officeart/2005/8/layout/hList1"/>
    <dgm:cxn modelId="{1599F2DC-AB59-4C5B-A570-D5671B0A5F56}" type="presOf" srcId="{6D9B1031-D9D6-41EA-8385-8AE3C18699CF}" destId="{DE401027-0113-45EA-9888-53B6F0C114E5}" srcOrd="0" destOrd="1" presId="urn:microsoft.com/office/officeart/2005/8/layout/hList1"/>
    <dgm:cxn modelId="{C7AEE0C3-50C8-477B-9CB3-EE1CC6F4419D}" type="presOf" srcId="{72852D2F-2001-4C0C-B529-A779403A213C}" destId="{9709E49B-E3CC-42B8-A4DA-B100D183F916}" srcOrd="0" destOrd="0" presId="urn:microsoft.com/office/officeart/2005/8/layout/hList1"/>
    <dgm:cxn modelId="{F9D4B1CA-71AB-43B2-86DE-9CF3B2D102BA}" type="presOf" srcId="{06985BE5-631E-4232-B0AD-242C098BA7A6}" destId="{CB30AAA2-CC90-4456-AED6-0ABB1B025C16}" srcOrd="0" destOrd="1" presId="urn:microsoft.com/office/officeart/2005/8/layout/hList1"/>
    <dgm:cxn modelId="{0574E4A8-C02C-44B7-8177-B281C2776EAA}" srcId="{6E05380A-20D2-4B3A-BD84-77213C3F147D}" destId="{1A782306-4A1A-454F-B929-C9AEB1BDAD23}" srcOrd="0" destOrd="0" parTransId="{EE69DFE6-904B-4970-8638-059CA35148B0}" sibTransId="{D15520AE-180D-47B5-B1C0-5564D9D3437B}"/>
    <dgm:cxn modelId="{4969487D-049A-445A-A442-252FA24E9DDF}" srcId="{0E985F59-A90E-452E-857C-8728170FD7E5}" destId="{6D9B1031-D9D6-41EA-8385-8AE3C18699CF}" srcOrd="1" destOrd="0" parTransId="{D21F53AC-E12A-4BBC-82F9-19A022D0E678}" sibTransId="{620E2FCB-8798-47A7-9DE6-3432790BB362}"/>
    <dgm:cxn modelId="{F654C693-AD80-40C4-A716-C0831EC55506}" srcId="{9300FCDC-6009-4BFD-86AB-B7871AC29C4B}" destId="{AB300BE9-635E-40DD-BA2E-D1EC8FE60F65}" srcOrd="1" destOrd="0" parTransId="{9B4CBB38-CCA1-496B-A606-1B4FBF7ADE8F}" sibTransId="{10A883DA-A6AD-4E44-AEF3-3A72ADB9C6CF}"/>
    <dgm:cxn modelId="{3B00EF71-2C05-498E-AB0A-0FEA8A246163}" srcId="{D52F3845-D93B-4F7C-9153-D8F95DF2CA23}" destId="{9300FCDC-6009-4BFD-86AB-B7871AC29C4B}" srcOrd="1" destOrd="0" parTransId="{76823A4D-FD42-49EA-8748-C12B42D20A83}" sibTransId="{D67E5DC3-3146-4575-A157-3222DC46391C}"/>
    <dgm:cxn modelId="{12BE1317-50E1-493B-88C5-32262E236F4B}" type="presOf" srcId="{8992B527-6A17-4711-9701-226264C69031}" destId="{E87BCA98-BB44-4437-BD5A-16153B813938}" srcOrd="0" destOrd="1" presId="urn:microsoft.com/office/officeart/2005/8/layout/hList1"/>
    <dgm:cxn modelId="{4E6A61C4-6C24-42C2-844E-FF29A5006F1F}" srcId="{72852D2F-2001-4C0C-B529-A779403A213C}" destId="{2C2AA975-0C8E-4FC5-A89E-F70BC6C02E68}" srcOrd="2" destOrd="0" parTransId="{D3B37D66-A56B-4FD9-8AE1-08974B5A1790}" sibTransId="{97679940-322E-4327-ADD9-285A03E21E7B}"/>
    <dgm:cxn modelId="{A31364E6-DB51-438D-B137-A54B6B042B73}" srcId="{D52F3845-D93B-4F7C-9153-D8F95DF2CA23}" destId="{72852D2F-2001-4C0C-B529-A779403A213C}" srcOrd="0" destOrd="0" parTransId="{4AAD4E7A-922E-4BF9-AE25-0126F09EC11B}" sibTransId="{3ADD2AB8-A2C0-4655-A599-6D8161D9AC73}"/>
    <dgm:cxn modelId="{8A765761-F8E0-49A2-A4A9-2594B11748BB}" type="presOf" srcId="{6C7AFE83-2F8D-4D54-AC68-268F617FFF47}" destId="{A64DB604-912C-48EA-AD45-FCA782AA9620}" srcOrd="0" destOrd="0" presId="urn:microsoft.com/office/officeart/2005/8/layout/hList1"/>
    <dgm:cxn modelId="{E7C3B556-E7F3-4AAF-8515-93D419FCE7C1}" srcId="{D52F3845-D93B-4F7C-9153-D8F95DF2CA23}" destId="{6E05380A-20D2-4B3A-BD84-77213C3F147D}" srcOrd="3" destOrd="0" parTransId="{B0B0E237-5798-48D9-8F26-0BF4085424BA}" sibTransId="{64AF7603-D2D9-4E71-8078-A8E1B94C8987}"/>
    <dgm:cxn modelId="{2EDEF757-3654-4B9E-891D-A7973792CA98}" srcId="{72852D2F-2001-4C0C-B529-A779403A213C}" destId="{16BFFD0C-5912-4F82-B706-CDEEE395377E}" srcOrd="3" destOrd="0" parTransId="{C143FD55-ADF7-4E45-AFDE-864B0E11DB64}" sibTransId="{6633A6D1-1AF2-42B7-8A31-1297B81B9B46}"/>
    <dgm:cxn modelId="{1C6321CB-9FBB-4B25-A57A-B00CC44C22D7}" type="presOf" srcId="{0E985F59-A90E-452E-857C-8728170FD7E5}" destId="{C96E5FD4-787A-489F-8BD4-46276121FCA5}" srcOrd="0" destOrd="0" presId="urn:microsoft.com/office/officeart/2005/8/layout/hList1"/>
    <dgm:cxn modelId="{D0F1A8DA-DE2A-4D55-9090-454CEA56FB7C}" srcId="{72852D2F-2001-4C0C-B529-A779403A213C}" destId="{06985BE5-631E-4232-B0AD-242C098BA7A6}" srcOrd="1" destOrd="0" parTransId="{BC6B2B6A-977D-474B-A3B5-DB4D4C30DE38}" sibTransId="{D5F341AD-BEEF-408A-8067-7F4F34D70A03}"/>
    <dgm:cxn modelId="{A0FC5B68-5BE6-4F96-9D65-2278575CB211}" type="presOf" srcId="{1A782306-4A1A-454F-B929-C9AEB1BDAD23}" destId="{E87BCA98-BB44-4437-BD5A-16153B813938}" srcOrd="0" destOrd="0" presId="urn:microsoft.com/office/officeart/2005/8/layout/hList1"/>
    <dgm:cxn modelId="{7A4260EE-D0C5-40C3-9BF7-8FC0D3A7F3F4}" type="presOf" srcId="{16BFFD0C-5912-4F82-B706-CDEEE395377E}" destId="{CB30AAA2-CC90-4456-AED6-0ABB1B025C16}" srcOrd="0" destOrd="3" presId="urn:microsoft.com/office/officeart/2005/8/layout/hList1"/>
    <dgm:cxn modelId="{D6621984-9779-420C-B61C-4265C55CCA8C}" type="presOf" srcId="{D52F3845-D93B-4F7C-9153-D8F95DF2CA23}" destId="{E799A20D-A01C-4FF3-AF31-682A22A207BA}" srcOrd="0" destOrd="0" presId="urn:microsoft.com/office/officeart/2005/8/layout/hList1"/>
    <dgm:cxn modelId="{8FF2CFB7-24EC-4E2D-A8FB-D601804A0AC5}" type="presOf" srcId="{6E05380A-20D2-4B3A-BD84-77213C3F147D}" destId="{BAF321B5-E38B-47EF-954A-E1D85C6FDDB8}" srcOrd="0" destOrd="0" presId="urn:microsoft.com/office/officeart/2005/8/layout/hList1"/>
    <dgm:cxn modelId="{7BD0DEE7-795C-4DDD-89C2-9A4FA34533E9}" type="presParOf" srcId="{E799A20D-A01C-4FF3-AF31-682A22A207BA}" destId="{A627F36A-20BB-4DC3-A28A-064E656473BE}" srcOrd="0" destOrd="0" presId="urn:microsoft.com/office/officeart/2005/8/layout/hList1"/>
    <dgm:cxn modelId="{DC542AC6-9313-42E6-AAFD-A6ED39F537A1}" type="presParOf" srcId="{A627F36A-20BB-4DC3-A28A-064E656473BE}" destId="{9709E49B-E3CC-42B8-A4DA-B100D183F916}" srcOrd="0" destOrd="0" presId="urn:microsoft.com/office/officeart/2005/8/layout/hList1"/>
    <dgm:cxn modelId="{82AFF6D9-67A7-4922-9340-7D6894EF3AC6}" type="presParOf" srcId="{A627F36A-20BB-4DC3-A28A-064E656473BE}" destId="{CB30AAA2-CC90-4456-AED6-0ABB1B025C16}" srcOrd="1" destOrd="0" presId="urn:microsoft.com/office/officeart/2005/8/layout/hList1"/>
    <dgm:cxn modelId="{1359E649-B049-46CC-90A0-5B127D8B487D}" type="presParOf" srcId="{E799A20D-A01C-4FF3-AF31-682A22A207BA}" destId="{0B8F9756-ACDC-4B58-B7CF-D901F09DEB57}" srcOrd="1" destOrd="0" presId="urn:microsoft.com/office/officeart/2005/8/layout/hList1"/>
    <dgm:cxn modelId="{B9DB0383-0185-443C-9224-A835C1C33EDA}" type="presParOf" srcId="{E799A20D-A01C-4FF3-AF31-682A22A207BA}" destId="{47C05AD1-6381-43A9-920C-C96EA4BD029F}" srcOrd="2" destOrd="0" presId="urn:microsoft.com/office/officeart/2005/8/layout/hList1"/>
    <dgm:cxn modelId="{EEF0BC68-CEA9-46A1-8947-AD23EA3CD577}" type="presParOf" srcId="{47C05AD1-6381-43A9-920C-C96EA4BD029F}" destId="{6A101378-0519-40AB-A587-5D81DD3E9E02}" srcOrd="0" destOrd="0" presId="urn:microsoft.com/office/officeart/2005/8/layout/hList1"/>
    <dgm:cxn modelId="{508E0ACE-3A86-433B-9264-B1200DCC06AA}" type="presParOf" srcId="{47C05AD1-6381-43A9-920C-C96EA4BD029F}" destId="{A64DB604-912C-48EA-AD45-FCA782AA9620}" srcOrd="1" destOrd="0" presId="urn:microsoft.com/office/officeart/2005/8/layout/hList1"/>
    <dgm:cxn modelId="{7CA13482-0A79-48AF-8E1A-E4255386D52E}" type="presParOf" srcId="{E799A20D-A01C-4FF3-AF31-682A22A207BA}" destId="{DCB7582F-91DE-42D6-A349-D6E0234A42D5}" srcOrd="3" destOrd="0" presId="urn:microsoft.com/office/officeart/2005/8/layout/hList1"/>
    <dgm:cxn modelId="{77D7DDB7-D937-4526-94B7-008A680AFDB5}" type="presParOf" srcId="{E799A20D-A01C-4FF3-AF31-682A22A207BA}" destId="{1198627E-CC1B-4321-8400-D34A1FB78068}" srcOrd="4" destOrd="0" presId="urn:microsoft.com/office/officeart/2005/8/layout/hList1"/>
    <dgm:cxn modelId="{8D68663A-910E-4104-8574-F079025BFD1C}" type="presParOf" srcId="{1198627E-CC1B-4321-8400-D34A1FB78068}" destId="{C96E5FD4-787A-489F-8BD4-46276121FCA5}" srcOrd="0" destOrd="0" presId="urn:microsoft.com/office/officeart/2005/8/layout/hList1"/>
    <dgm:cxn modelId="{039FD3DC-C6DA-4A47-8508-0E3964FCEB79}" type="presParOf" srcId="{1198627E-CC1B-4321-8400-D34A1FB78068}" destId="{DE401027-0113-45EA-9888-53B6F0C114E5}" srcOrd="1" destOrd="0" presId="urn:microsoft.com/office/officeart/2005/8/layout/hList1"/>
    <dgm:cxn modelId="{52168A36-A486-4467-8DB1-283A45DB4E04}" type="presParOf" srcId="{E799A20D-A01C-4FF3-AF31-682A22A207BA}" destId="{347AC2A0-262A-4B9D-90DF-B41B1C70291C}" srcOrd="5" destOrd="0" presId="urn:microsoft.com/office/officeart/2005/8/layout/hList1"/>
    <dgm:cxn modelId="{CAFF014F-8F08-4784-B7CC-FF9FB1BB0660}" type="presParOf" srcId="{E799A20D-A01C-4FF3-AF31-682A22A207BA}" destId="{4A531B19-A684-43C7-8830-AF350827E691}" srcOrd="6" destOrd="0" presId="urn:microsoft.com/office/officeart/2005/8/layout/hList1"/>
    <dgm:cxn modelId="{DC5FD879-68C8-4653-A1A7-8EB60D05C67B}" type="presParOf" srcId="{4A531B19-A684-43C7-8830-AF350827E691}" destId="{BAF321B5-E38B-47EF-954A-E1D85C6FDDB8}" srcOrd="0" destOrd="0" presId="urn:microsoft.com/office/officeart/2005/8/layout/hList1"/>
    <dgm:cxn modelId="{79F5D69E-92E3-428E-AEC4-941F7B116B89}" type="presParOf" srcId="{4A531B19-A684-43C7-8830-AF350827E691}" destId="{E87BCA98-BB44-4437-BD5A-16153B81393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D207E5-2ECE-41E8-B2A2-DFBC7CE243A6}" type="doc">
      <dgm:prSet loTypeId="urn:microsoft.com/office/officeart/2005/8/layout/list1" loCatId="list" qsTypeId="urn:microsoft.com/office/officeart/2005/8/quickstyle/simple5" qsCatId="simple" csTypeId="urn:microsoft.com/office/officeart/2005/8/colors/colorful4" csCatId="colorful" phldr="1"/>
      <dgm:spPr/>
      <dgm:t>
        <a:bodyPr/>
        <a:lstStyle/>
        <a:p>
          <a:endParaRPr lang="en-US"/>
        </a:p>
      </dgm:t>
    </dgm:pt>
    <dgm:pt modelId="{A5651498-5689-4617-8FBD-D829E60DF5A2}">
      <dgm:prSet phldrT="[Text]" custT="1"/>
      <dgm:spPr/>
      <dgm:t>
        <a:bodyPr/>
        <a:lstStyle/>
        <a:p>
          <a:pPr algn="ctr"/>
          <a:r>
            <a:rPr lang="en-US" sz="2400" b="1" u="sng" dirty="0"/>
            <a:t>30 Workshops Annually</a:t>
          </a:r>
        </a:p>
      </dgm:t>
    </dgm:pt>
    <dgm:pt modelId="{677560A6-028C-4338-9534-1B57911626B3}" type="parTrans" cxnId="{883BC6E9-4A72-43B2-8265-85DEF679F1B2}">
      <dgm:prSet/>
      <dgm:spPr/>
      <dgm:t>
        <a:bodyPr/>
        <a:lstStyle/>
        <a:p>
          <a:endParaRPr lang="en-US"/>
        </a:p>
      </dgm:t>
    </dgm:pt>
    <dgm:pt modelId="{BB64A5F6-6A2D-48DB-8256-389C249B3CBE}" type="sibTrans" cxnId="{883BC6E9-4A72-43B2-8265-85DEF679F1B2}">
      <dgm:prSet/>
      <dgm:spPr/>
      <dgm:t>
        <a:bodyPr/>
        <a:lstStyle/>
        <a:p>
          <a:endParaRPr lang="en-US"/>
        </a:p>
      </dgm:t>
    </dgm:pt>
    <dgm:pt modelId="{8654FACA-553D-4FB2-9A9D-83D16F529225}">
      <dgm:prSet phldrT="[Text]" custT="1"/>
      <dgm:spPr/>
      <dgm:t>
        <a:bodyPr/>
        <a:lstStyle/>
        <a:p>
          <a:pPr algn="ctr"/>
          <a:r>
            <a:rPr lang="en-US" sz="2400" b="1" u="sng" dirty="0"/>
            <a:t>Workshops Topics</a:t>
          </a:r>
        </a:p>
      </dgm:t>
    </dgm:pt>
    <dgm:pt modelId="{710CCB8E-4CDC-4118-B513-A83DD1E37B24}" type="parTrans" cxnId="{9500A9F8-CC7F-4EFE-9EE3-4E3D6A3FA72C}">
      <dgm:prSet/>
      <dgm:spPr/>
      <dgm:t>
        <a:bodyPr/>
        <a:lstStyle/>
        <a:p>
          <a:endParaRPr lang="en-US"/>
        </a:p>
      </dgm:t>
    </dgm:pt>
    <dgm:pt modelId="{17C05D32-713E-4D21-B18B-D1248F7440F9}" type="sibTrans" cxnId="{9500A9F8-CC7F-4EFE-9EE3-4E3D6A3FA72C}">
      <dgm:prSet/>
      <dgm:spPr/>
      <dgm:t>
        <a:bodyPr/>
        <a:lstStyle/>
        <a:p>
          <a:endParaRPr lang="en-US"/>
        </a:p>
      </dgm:t>
    </dgm:pt>
    <dgm:pt modelId="{B51DB550-9C1F-40EA-BE2F-61D14215FBE5}">
      <dgm:prSet custT="1"/>
      <dgm:spPr/>
      <dgm:t>
        <a:bodyPr/>
        <a:lstStyle/>
        <a:p>
          <a:r>
            <a:rPr lang="en-US" sz="1800" dirty="0"/>
            <a:t>New Keyholder Training</a:t>
          </a:r>
        </a:p>
      </dgm:t>
    </dgm:pt>
    <dgm:pt modelId="{01BFC08B-7D81-418F-8F44-2494F1AEA376}" type="parTrans" cxnId="{5FCEDA9F-3E4D-4983-BF9D-DAC54F91C7FF}">
      <dgm:prSet/>
      <dgm:spPr/>
      <dgm:t>
        <a:bodyPr/>
        <a:lstStyle/>
        <a:p>
          <a:endParaRPr lang="en-US"/>
        </a:p>
      </dgm:t>
    </dgm:pt>
    <dgm:pt modelId="{6BBBB339-F7DD-410F-8548-28BE0CF62017}" type="sibTrans" cxnId="{5FCEDA9F-3E4D-4983-BF9D-DAC54F91C7FF}">
      <dgm:prSet/>
      <dgm:spPr/>
      <dgm:t>
        <a:bodyPr/>
        <a:lstStyle/>
        <a:p>
          <a:endParaRPr lang="en-US"/>
        </a:p>
      </dgm:t>
    </dgm:pt>
    <dgm:pt modelId="{F3FF25BF-8F6A-4D8B-982C-40AB79974F73}">
      <dgm:prSet custT="1"/>
      <dgm:spPr/>
      <dgm:t>
        <a:bodyPr/>
        <a:lstStyle/>
        <a:p>
          <a:r>
            <a:rPr lang="en-US" sz="1800" dirty="0"/>
            <a:t>Best Practices for Reporting and Using IPEDS Data to Improve Efficiencies</a:t>
          </a:r>
        </a:p>
      </dgm:t>
    </dgm:pt>
    <dgm:pt modelId="{25F81AE0-A3DE-4843-8F76-24E74FCD0E08}" type="parTrans" cxnId="{52FB0AF6-6769-431D-81DB-AED451E018D8}">
      <dgm:prSet/>
      <dgm:spPr/>
      <dgm:t>
        <a:bodyPr/>
        <a:lstStyle/>
        <a:p>
          <a:endParaRPr lang="en-US"/>
        </a:p>
      </dgm:t>
    </dgm:pt>
    <dgm:pt modelId="{DC0C6C88-7A96-47DD-9E60-BE6F1C4AFEE9}" type="sibTrans" cxnId="{52FB0AF6-6769-431D-81DB-AED451E018D8}">
      <dgm:prSet/>
      <dgm:spPr/>
      <dgm:t>
        <a:bodyPr/>
        <a:lstStyle/>
        <a:p>
          <a:endParaRPr lang="en-US"/>
        </a:p>
      </dgm:t>
    </dgm:pt>
    <dgm:pt modelId="{52EF750B-8F7B-47E2-A70B-C285941E45D3}">
      <dgm:prSet custT="1"/>
      <dgm:spPr/>
      <dgm:t>
        <a:bodyPr/>
        <a:lstStyle/>
        <a:p>
          <a:r>
            <a:rPr lang="en-US" sz="1800" dirty="0"/>
            <a:t>IPEDS Data as the Public Face of an Institution</a:t>
          </a:r>
        </a:p>
      </dgm:t>
    </dgm:pt>
    <dgm:pt modelId="{5161DA48-C2CA-4191-9EB0-BCAB46799C2A}" type="parTrans" cxnId="{16A10CD3-47F4-4318-AF81-A5ECCCC60812}">
      <dgm:prSet/>
      <dgm:spPr/>
      <dgm:t>
        <a:bodyPr/>
        <a:lstStyle/>
        <a:p>
          <a:endParaRPr lang="en-US"/>
        </a:p>
      </dgm:t>
    </dgm:pt>
    <dgm:pt modelId="{433CBE1A-12CE-4722-9145-B6998A0561F7}" type="sibTrans" cxnId="{16A10CD3-47F4-4318-AF81-A5ECCCC60812}">
      <dgm:prSet/>
      <dgm:spPr/>
      <dgm:t>
        <a:bodyPr/>
        <a:lstStyle/>
        <a:p>
          <a:endParaRPr lang="en-US"/>
        </a:p>
      </dgm:t>
    </dgm:pt>
    <dgm:pt modelId="{20F5B148-45DF-4551-A5A8-CEF07F5848B7}">
      <dgm:prSet custT="1"/>
      <dgm:spPr/>
      <dgm:t>
        <a:bodyPr/>
        <a:lstStyle/>
        <a:p>
          <a:r>
            <a:rPr lang="en-US" sz="1800" dirty="0"/>
            <a:t>IPEDS Data and Benchmarking: Supporting Decision Making and Institutional Effectiveness </a:t>
          </a:r>
        </a:p>
      </dgm:t>
    </dgm:pt>
    <dgm:pt modelId="{329B1786-0251-46B8-99B8-AEADDE957BAB}" type="parTrans" cxnId="{6B5753A1-D815-4191-BB01-01A794D6C66F}">
      <dgm:prSet/>
      <dgm:spPr/>
      <dgm:t>
        <a:bodyPr/>
        <a:lstStyle/>
        <a:p>
          <a:endParaRPr lang="en-US"/>
        </a:p>
      </dgm:t>
    </dgm:pt>
    <dgm:pt modelId="{2053AE2D-20FF-490C-A9A4-F4B4B43F9767}" type="sibTrans" cxnId="{6B5753A1-D815-4191-BB01-01A794D6C66F}">
      <dgm:prSet/>
      <dgm:spPr/>
      <dgm:t>
        <a:bodyPr/>
        <a:lstStyle/>
        <a:p>
          <a:endParaRPr lang="en-US"/>
        </a:p>
      </dgm:t>
    </dgm:pt>
    <dgm:pt modelId="{37840F9D-C593-47E4-B587-749D610A4DFC}">
      <dgm:prSet custT="1"/>
      <dgm:spPr/>
      <dgm:t>
        <a:bodyPr/>
        <a:lstStyle/>
        <a:p>
          <a:r>
            <a:rPr lang="en-US" sz="1800" dirty="0"/>
            <a:t>IPEDS Finance Survey Training</a:t>
          </a:r>
        </a:p>
      </dgm:t>
    </dgm:pt>
    <dgm:pt modelId="{A3B6196C-2201-4A9D-A135-716FF256DB10}" type="parTrans" cxnId="{1D12E474-7178-4448-957C-CB48508EF43E}">
      <dgm:prSet/>
      <dgm:spPr/>
      <dgm:t>
        <a:bodyPr/>
        <a:lstStyle/>
        <a:p>
          <a:endParaRPr lang="en-US"/>
        </a:p>
      </dgm:t>
    </dgm:pt>
    <dgm:pt modelId="{753723D0-13AC-43CB-A1A2-742A079E55A1}" type="sibTrans" cxnId="{1D12E474-7178-4448-957C-CB48508EF43E}">
      <dgm:prSet/>
      <dgm:spPr/>
      <dgm:t>
        <a:bodyPr/>
        <a:lstStyle/>
        <a:p>
          <a:endParaRPr lang="en-US"/>
        </a:p>
      </dgm:t>
    </dgm:pt>
    <dgm:pt modelId="{1D57F864-6BA0-4E51-9454-D2E9AF4CFFE6}">
      <dgm:prSet phldrT="[Text]" custT="1"/>
      <dgm:spPr/>
      <dgm:t>
        <a:bodyPr/>
        <a:lstStyle/>
        <a:p>
          <a:r>
            <a:rPr lang="en-US" sz="1800" dirty="0"/>
            <a:t>Most co-hosted with other higher education organizations</a:t>
          </a:r>
        </a:p>
      </dgm:t>
    </dgm:pt>
    <dgm:pt modelId="{8268A6E3-93B2-4ACB-8B88-C60CC97E42CB}" type="parTrans" cxnId="{76532923-3015-4A0F-A79F-24B8ACD30A98}">
      <dgm:prSet/>
      <dgm:spPr/>
      <dgm:t>
        <a:bodyPr/>
        <a:lstStyle/>
        <a:p>
          <a:endParaRPr lang="en-US"/>
        </a:p>
      </dgm:t>
    </dgm:pt>
    <dgm:pt modelId="{732090D0-4EED-43D2-813C-F196F1A4FBBF}" type="sibTrans" cxnId="{76532923-3015-4A0F-A79F-24B8ACD30A98}">
      <dgm:prSet/>
      <dgm:spPr/>
      <dgm:t>
        <a:bodyPr/>
        <a:lstStyle/>
        <a:p>
          <a:endParaRPr lang="en-US"/>
        </a:p>
      </dgm:t>
    </dgm:pt>
    <dgm:pt modelId="{7FC4FF79-C857-4926-A422-DBEC139CEBA7}">
      <dgm:prSet phldrT="[Text]" custT="1"/>
      <dgm:spPr/>
      <dgm:t>
        <a:bodyPr/>
        <a:lstStyle/>
        <a:p>
          <a:r>
            <a:rPr lang="en-US" sz="1800" dirty="0"/>
            <a:t>Include instruction, videos, hands-on exercises, and discussions</a:t>
          </a:r>
        </a:p>
      </dgm:t>
    </dgm:pt>
    <dgm:pt modelId="{AA86805A-348C-4AB5-A1BF-2F4BEC2F7AF4}" type="parTrans" cxnId="{E07534EC-5ED7-4A7D-866C-E78AA5EB48AD}">
      <dgm:prSet/>
      <dgm:spPr/>
      <dgm:t>
        <a:bodyPr/>
        <a:lstStyle/>
        <a:p>
          <a:endParaRPr lang="en-US"/>
        </a:p>
      </dgm:t>
    </dgm:pt>
    <dgm:pt modelId="{F0597A52-DF1C-4F21-AE91-EA685B81B213}" type="sibTrans" cxnId="{E07534EC-5ED7-4A7D-866C-E78AA5EB48AD}">
      <dgm:prSet/>
      <dgm:spPr/>
      <dgm:t>
        <a:bodyPr/>
        <a:lstStyle/>
        <a:p>
          <a:endParaRPr lang="en-US"/>
        </a:p>
      </dgm:t>
    </dgm:pt>
    <dgm:pt modelId="{FC2A3195-2A8B-4C79-99B0-29FEBE134CD0}">
      <dgm:prSet custT="1"/>
      <dgm:spPr/>
      <dgm:t>
        <a:bodyPr/>
        <a:lstStyle/>
        <a:p>
          <a:r>
            <a:rPr lang="en-US" sz="1800" dirty="0"/>
            <a:t>IPEDS Human Resources Survey Training – available Fall 2017</a:t>
          </a:r>
        </a:p>
      </dgm:t>
    </dgm:pt>
    <dgm:pt modelId="{790FB6C9-34D0-42B6-A703-F7AA9FF8D1E5}" type="parTrans" cxnId="{7CE0A9AE-A011-427C-B97A-AF2812B956A4}">
      <dgm:prSet/>
      <dgm:spPr/>
      <dgm:t>
        <a:bodyPr/>
        <a:lstStyle/>
        <a:p>
          <a:endParaRPr lang="en-US"/>
        </a:p>
      </dgm:t>
    </dgm:pt>
    <dgm:pt modelId="{9F8B5909-8506-4BEE-BE18-D2A66CD5888A}" type="sibTrans" cxnId="{7CE0A9AE-A011-427C-B97A-AF2812B956A4}">
      <dgm:prSet/>
      <dgm:spPr/>
      <dgm:t>
        <a:bodyPr/>
        <a:lstStyle/>
        <a:p>
          <a:endParaRPr lang="en-US"/>
        </a:p>
      </dgm:t>
    </dgm:pt>
    <dgm:pt modelId="{70BC27BC-AF92-465D-8A20-23B2639C1BE4}">
      <dgm:prSet custT="1"/>
      <dgm:spPr/>
      <dgm:t>
        <a:bodyPr/>
        <a:lstStyle/>
        <a:p>
          <a:r>
            <a:rPr lang="en-US" sz="1800" dirty="0"/>
            <a:t>IPEDS Student Financial Aid Survey Training – available Fall 2017</a:t>
          </a:r>
        </a:p>
      </dgm:t>
    </dgm:pt>
    <dgm:pt modelId="{1E111CA0-7FE3-49D4-BFC8-C0E69939AB1B}" type="parTrans" cxnId="{946BC1DC-3627-4150-97B6-666AC7B4DD41}">
      <dgm:prSet/>
      <dgm:spPr/>
      <dgm:t>
        <a:bodyPr/>
        <a:lstStyle/>
        <a:p>
          <a:endParaRPr lang="en-US"/>
        </a:p>
      </dgm:t>
    </dgm:pt>
    <dgm:pt modelId="{865D2B5F-28BA-4728-85AD-35EE1F0B5C7A}" type="sibTrans" cxnId="{946BC1DC-3627-4150-97B6-666AC7B4DD41}">
      <dgm:prSet/>
      <dgm:spPr/>
      <dgm:t>
        <a:bodyPr/>
        <a:lstStyle/>
        <a:p>
          <a:endParaRPr lang="en-US"/>
        </a:p>
      </dgm:t>
    </dgm:pt>
    <dgm:pt modelId="{8D616AC1-53B5-4008-8CC9-41C02A086AA5}" type="pres">
      <dgm:prSet presAssocID="{2FD207E5-2ECE-41E8-B2A2-DFBC7CE243A6}" presName="linear" presStyleCnt="0">
        <dgm:presLayoutVars>
          <dgm:dir/>
          <dgm:animLvl val="lvl"/>
          <dgm:resizeHandles val="exact"/>
        </dgm:presLayoutVars>
      </dgm:prSet>
      <dgm:spPr/>
    </dgm:pt>
    <dgm:pt modelId="{4A7E418B-7AE2-4DBA-B4A5-AB0ACBFA4F17}" type="pres">
      <dgm:prSet presAssocID="{A5651498-5689-4617-8FBD-D829E60DF5A2}" presName="parentLin" presStyleCnt="0"/>
      <dgm:spPr/>
    </dgm:pt>
    <dgm:pt modelId="{51D3CDF6-C248-4A18-B2EC-3CC5B7B8E536}" type="pres">
      <dgm:prSet presAssocID="{A5651498-5689-4617-8FBD-D829E60DF5A2}" presName="parentLeftMargin" presStyleLbl="node1" presStyleIdx="0" presStyleCnt="2"/>
      <dgm:spPr/>
    </dgm:pt>
    <dgm:pt modelId="{B4F634DE-2D63-48E5-ADA5-F2BC955C9072}" type="pres">
      <dgm:prSet presAssocID="{A5651498-5689-4617-8FBD-D829E60DF5A2}" presName="parentText" presStyleLbl="node1" presStyleIdx="0" presStyleCnt="2" custScaleX="128599" custScaleY="58405">
        <dgm:presLayoutVars>
          <dgm:chMax val="0"/>
          <dgm:bulletEnabled val="1"/>
        </dgm:presLayoutVars>
      </dgm:prSet>
      <dgm:spPr/>
    </dgm:pt>
    <dgm:pt modelId="{1DAFCC19-9233-4767-915C-460B519D3504}" type="pres">
      <dgm:prSet presAssocID="{A5651498-5689-4617-8FBD-D829E60DF5A2}" presName="negativeSpace" presStyleCnt="0"/>
      <dgm:spPr/>
    </dgm:pt>
    <dgm:pt modelId="{0ECC0C1E-1E3C-48DB-BF5D-DA04EA1C8ABA}" type="pres">
      <dgm:prSet presAssocID="{A5651498-5689-4617-8FBD-D829E60DF5A2}" presName="childText" presStyleLbl="conFgAcc1" presStyleIdx="0" presStyleCnt="2" custScaleY="88610">
        <dgm:presLayoutVars>
          <dgm:bulletEnabled val="1"/>
        </dgm:presLayoutVars>
      </dgm:prSet>
      <dgm:spPr/>
    </dgm:pt>
    <dgm:pt modelId="{0813D07A-4693-4052-98E8-36CE0AA99289}" type="pres">
      <dgm:prSet presAssocID="{BB64A5F6-6A2D-48DB-8256-389C249B3CBE}" presName="spaceBetweenRectangles" presStyleCnt="0"/>
      <dgm:spPr/>
    </dgm:pt>
    <dgm:pt modelId="{C20394A1-DE6B-461D-A8E1-36B7A29D44EE}" type="pres">
      <dgm:prSet presAssocID="{8654FACA-553D-4FB2-9A9D-83D16F529225}" presName="parentLin" presStyleCnt="0"/>
      <dgm:spPr/>
    </dgm:pt>
    <dgm:pt modelId="{5A6B0221-C3F1-438D-9955-A569A5D9BDAA}" type="pres">
      <dgm:prSet presAssocID="{8654FACA-553D-4FB2-9A9D-83D16F529225}" presName="parentLeftMargin" presStyleLbl="node1" presStyleIdx="0" presStyleCnt="2"/>
      <dgm:spPr/>
    </dgm:pt>
    <dgm:pt modelId="{C1FD4272-1325-4EA7-9C78-FE6A98E16161}" type="pres">
      <dgm:prSet presAssocID="{8654FACA-553D-4FB2-9A9D-83D16F529225}" presName="parentText" presStyleLbl="node1" presStyleIdx="1" presStyleCnt="2" custScaleX="128248" custScaleY="57836">
        <dgm:presLayoutVars>
          <dgm:chMax val="0"/>
          <dgm:bulletEnabled val="1"/>
        </dgm:presLayoutVars>
      </dgm:prSet>
      <dgm:spPr/>
    </dgm:pt>
    <dgm:pt modelId="{8360AD58-5E3A-4730-90F3-7EF146074439}" type="pres">
      <dgm:prSet presAssocID="{8654FACA-553D-4FB2-9A9D-83D16F529225}" presName="negativeSpace" presStyleCnt="0"/>
      <dgm:spPr/>
    </dgm:pt>
    <dgm:pt modelId="{2F73AE95-CAC5-41F6-B40A-E59D3D16C168}" type="pres">
      <dgm:prSet presAssocID="{8654FACA-553D-4FB2-9A9D-83D16F529225}" presName="childText" presStyleLbl="conFgAcc1" presStyleIdx="1" presStyleCnt="2">
        <dgm:presLayoutVars>
          <dgm:bulletEnabled val="1"/>
        </dgm:presLayoutVars>
      </dgm:prSet>
      <dgm:spPr/>
    </dgm:pt>
  </dgm:ptLst>
  <dgm:cxnLst>
    <dgm:cxn modelId="{5FCEDA9F-3E4D-4983-BF9D-DAC54F91C7FF}" srcId="{8654FACA-553D-4FB2-9A9D-83D16F529225}" destId="{B51DB550-9C1F-40EA-BE2F-61D14215FBE5}" srcOrd="0" destOrd="0" parTransId="{01BFC08B-7D81-418F-8F44-2494F1AEA376}" sibTransId="{6BBBB339-F7DD-410F-8548-28BE0CF62017}"/>
    <dgm:cxn modelId="{B431B261-385A-4E9A-A86A-03E00BABBBF6}" type="presOf" srcId="{A5651498-5689-4617-8FBD-D829E60DF5A2}" destId="{B4F634DE-2D63-48E5-ADA5-F2BC955C9072}" srcOrd="1" destOrd="0" presId="urn:microsoft.com/office/officeart/2005/8/layout/list1"/>
    <dgm:cxn modelId="{6B5753A1-D815-4191-BB01-01A794D6C66F}" srcId="{8654FACA-553D-4FB2-9A9D-83D16F529225}" destId="{20F5B148-45DF-4551-A5A8-CEF07F5848B7}" srcOrd="3" destOrd="0" parTransId="{329B1786-0251-46B8-99B8-AEADDE957BAB}" sibTransId="{2053AE2D-20FF-490C-A9A4-F4B4B43F9767}"/>
    <dgm:cxn modelId="{291314A8-C4BA-4821-A52A-F1AFA51854A6}" type="presOf" srcId="{70BC27BC-AF92-465D-8A20-23B2639C1BE4}" destId="{2F73AE95-CAC5-41F6-B40A-E59D3D16C168}" srcOrd="0" destOrd="6" presId="urn:microsoft.com/office/officeart/2005/8/layout/list1"/>
    <dgm:cxn modelId="{9500A9F8-CC7F-4EFE-9EE3-4E3D6A3FA72C}" srcId="{2FD207E5-2ECE-41E8-B2A2-DFBC7CE243A6}" destId="{8654FACA-553D-4FB2-9A9D-83D16F529225}" srcOrd="1" destOrd="0" parTransId="{710CCB8E-4CDC-4118-B513-A83DD1E37B24}" sibTransId="{17C05D32-713E-4D21-B18B-D1248F7440F9}"/>
    <dgm:cxn modelId="{3854FEF2-9A45-4AF6-BBC9-2146DE412D8F}" type="presOf" srcId="{20F5B148-45DF-4551-A5A8-CEF07F5848B7}" destId="{2F73AE95-CAC5-41F6-B40A-E59D3D16C168}" srcOrd="0" destOrd="3" presId="urn:microsoft.com/office/officeart/2005/8/layout/list1"/>
    <dgm:cxn modelId="{D0A240A4-0309-42BD-BE2B-BD5CB58E1FD7}" type="presOf" srcId="{8654FACA-553D-4FB2-9A9D-83D16F529225}" destId="{5A6B0221-C3F1-438D-9955-A569A5D9BDAA}" srcOrd="0" destOrd="0" presId="urn:microsoft.com/office/officeart/2005/8/layout/list1"/>
    <dgm:cxn modelId="{16A10CD3-47F4-4318-AF81-A5ECCCC60812}" srcId="{8654FACA-553D-4FB2-9A9D-83D16F529225}" destId="{52EF750B-8F7B-47E2-A70B-C285941E45D3}" srcOrd="2" destOrd="0" parTransId="{5161DA48-C2CA-4191-9EB0-BCAB46799C2A}" sibTransId="{433CBE1A-12CE-4722-9145-B6998A0561F7}"/>
    <dgm:cxn modelId="{E07534EC-5ED7-4A7D-866C-E78AA5EB48AD}" srcId="{A5651498-5689-4617-8FBD-D829E60DF5A2}" destId="{7FC4FF79-C857-4926-A422-DBEC139CEBA7}" srcOrd="1" destOrd="0" parTransId="{AA86805A-348C-4AB5-A1BF-2F4BEC2F7AF4}" sibTransId="{F0597A52-DF1C-4F21-AE91-EA685B81B213}"/>
    <dgm:cxn modelId="{708B23CF-CE2E-4442-B88E-42D8E2709110}" type="presOf" srcId="{A5651498-5689-4617-8FBD-D829E60DF5A2}" destId="{51D3CDF6-C248-4A18-B2EC-3CC5B7B8E536}" srcOrd="0" destOrd="0" presId="urn:microsoft.com/office/officeart/2005/8/layout/list1"/>
    <dgm:cxn modelId="{CDD6E407-107D-4316-A779-E57AF202F251}" type="presOf" srcId="{B51DB550-9C1F-40EA-BE2F-61D14215FBE5}" destId="{2F73AE95-CAC5-41F6-B40A-E59D3D16C168}" srcOrd="0" destOrd="0" presId="urn:microsoft.com/office/officeart/2005/8/layout/list1"/>
    <dgm:cxn modelId="{52FB0AF6-6769-431D-81DB-AED451E018D8}" srcId="{8654FACA-553D-4FB2-9A9D-83D16F529225}" destId="{F3FF25BF-8F6A-4D8B-982C-40AB79974F73}" srcOrd="1" destOrd="0" parTransId="{25F81AE0-A3DE-4843-8F76-24E74FCD0E08}" sibTransId="{DC0C6C88-7A96-47DD-9E60-BE6F1C4AFEE9}"/>
    <dgm:cxn modelId="{1D12E474-7178-4448-957C-CB48508EF43E}" srcId="{8654FACA-553D-4FB2-9A9D-83D16F529225}" destId="{37840F9D-C593-47E4-B587-749D610A4DFC}" srcOrd="4" destOrd="0" parTransId="{A3B6196C-2201-4A9D-A135-716FF256DB10}" sibTransId="{753723D0-13AC-43CB-A1A2-742A079E55A1}"/>
    <dgm:cxn modelId="{883BC6E9-4A72-43B2-8265-85DEF679F1B2}" srcId="{2FD207E5-2ECE-41E8-B2A2-DFBC7CE243A6}" destId="{A5651498-5689-4617-8FBD-D829E60DF5A2}" srcOrd="0" destOrd="0" parTransId="{677560A6-028C-4338-9534-1B57911626B3}" sibTransId="{BB64A5F6-6A2D-48DB-8256-389C249B3CBE}"/>
    <dgm:cxn modelId="{44E3A3C4-C07A-42E0-8A8C-20C97C22E792}" type="presOf" srcId="{FC2A3195-2A8B-4C79-99B0-29FEBE134CD0}" destId="{2F73AE95-CAC5-41F6-B40A-E59D3D16C168}" srcOrd="0" destOrd="5" presId="urn:microsoft.com/office/officeart/2005/8/layout/list1"/>
    <dgm:cxn modelId="{D61AA164-B68B-4862-B3B4-51F892A9B8AC}" type="presOf" srcId="{7FC4FF79-C857-4926-A422-DBEC139CEBA7}" destId="{0ECC0C1E-1E3C-48DB-BF5D-DA04EA1C8ABA}" srcOrd="0" destOrd="1" presId="urn:microsoft.com/office/officeart/2005/8/layout/list1"/>
    <dgm:cxn modelId="{946BC1DC-3627-4150-97B6-666AC7B4DD41}" srcId="{8654FACA-553D-4FB2-9A9D-83D16F529225}" destId="{70BC27BC-AF92-465D-8A20-23B2639C1BE4}" srcOrd="6" destOrd="0" parTransId="{1E111CA0-7FE3-49D4-BFC8-C0E69939AB1B}" sibTransId="{865D2B5F-28BA-4728-85AD-35EE1F0B5C7A}"/>
    <dgm:cxn modelId="{D31AF11D-3E4A-4AA9-B989-6DB8A8FD825E}" type="presOf" srcId="{52EF750B-8F7B-47E2-A70B-C285941E45D3}" destId="{2F73AE95-CAC5-41F6-B40A-E59D3D16C168}" srcOrd="0" destOrd="2" presId="urn:microsoft.com/office/officeart/2005/8/layout/list1"/>
    <dgm:cxn modelId="{76532923-3015-4A0F-A79F-24B8ACD30A98}" srcId="{A5651498-5689-4617-8FBD-D829E60DF5A2}" destId="{1D57F864-6BA0-4E51-9454-D2E9AF4CFFE6}" srcOrd="0" destOrd="0" parTransId="{8268A6E3-93B2-4ACB-8B88-C60CC97E42CB}" sibTransId="{732090D0-4EED-43D2-813C-F196F1A4FBBF}"/>
    <dgm:cxn modelId="{C7873D2E-8D13-4CD7-90E6-E84A255BC421}" type="presOf" srcId="{8654FACA-553D-4FB2-9A9D-83D16F529225}" destId="{C1FD4272-1325-4EA7-9C78-FE6A98E16161}" srcOrd="1" destOrd="0" presId="urn:microsoft.com/office/officeart/2005/8/layout/list1"/>
    <dgm:cxn modelId="{05F22629-988A-4464-A630-171C2C1B6EE5}" type="presOf" srcId="{2FD207E5-2ECE-41E8-B2A2-DFBC7CE243A6}" destId="{8D616AC1-53B5-4008-8CC9-41C02A086AA5}" srcOrd="0" destOrd="0" presId="urn:microsoft.com/office/officeart/2005/8/layout/list1"/>
    <dgm:cxn modelId="{AD68E1FA-73D0-4797-879D-D02A7924F963}" type="presOf" srcId="{1D57F864-6BA0-4E51-9454-D2E9AF4CFFE6}" destId="{0ECC0C1E-1E3C-48DB-BF5D-DA04EA1C8ABA}" srcOrd="0" destOrd="0" presId="urn:microsoft.com/office/officeart/2005/8/layout/list1"/>
    <dgm:cxn modelId="{31C54D8D-1EFA-4302-9447-C21045B40746}" type="presOf" srcId="{37840F9D-C593-47E4-B587-749D610A4DFC}" destId="{2F73AE95-CAC5-41F6-B40A-E59D3D16C168}" srcOrd="0" destOrd="4" presId="urn:microsoft.com/office/officeart/2005/8/layout/list1"/>
    <dgm:cxn modelId="{7CE0A9AE-A011-427C-B97A-AF2812B956A4}" srcId="{8654FACA-553D-4FB2-9A9D-83D16F529225}" destId="{FC2A3195-2A8B-4C79-99B0-29FEBE134CD0}" srcOrd="5" destOrd="0" parTransId="{790FB6C9-34D0-42B6-A703-F7AA9FF8D1E5}" sibTransId="{9F8B5909-8506-4BEE-BE18-D2A66CD5888A}"/>
    <dgm:cxn modelId="{853415A6-F489-41D9-9CAE-DBFBEF588671}" type="presOf" srcId="{F3FF25BF-8F6A-4D8B-982C-40AB79974F73}" destId="{2F73AE95-CAC5-41F6-B40A-E59D3D16C168}" srcOrd="0" destOrd="1" presId="urn:microsoft.com/office/officeart/2005/8/layout/list1"/>
    <dgm:cxn modelId="{67F53F9A-ACB0-4D6C-8F13-6D6BD71E3A47}" type="presParOf" srcId="{8D616AC1-53B5-4008-8CC9-41C02A086AA5}" destId="{4A7E418B-7AE2-4DBA-B4A5-AB0ACBFA4F17}" srcOrd="0" destOrd="0" presId="urn:microsoft.com/office/officeart/2005/8/layout/list1"/>
    <dgm:cxn modelId="{5F7AFF37-8570-4E75-AF15-F73180A8F5FA}" type="presParOf" srcId="{4A7E418B-7AE2-4DBA-B4A5-AB0ACBFA4F17}" destId="{51D3CDF6-C248-4A18-B2EC-3CC5B7B8E536}" srcOrd="0" destOrd="0" presId="urn:microsoft.com/office/officeart/2005/8/layout/list1"/>
    <dgm:cxn modelId="{E96D620D-350C-4DBC-BD0B-A21EEC87A7A7}" type="presParOf" srcId="{4A7E418B-7AE2-4DBA-B4A5-AB0ACBFA4F17}" destId="{B4F634DE-2D63-48E5-ADA5-F2BC955C9072}" srcOrd="1" destOrd="0" presId="urn:microsoft.com/office/officeart/2005/8/layout/list1"/>
    <dgm:cxn modelId="{FAC5E720-DBF8-4670-AD88-EF3C168A5D25}" type="presParOf" srcId="{8D616AC1-53B5-4008-8CC9-41C02A086AA5}" destId="{1DAFCC19-9233-4767-915C-460B519D3504}" srcOrd="1" destOrd="0" presId="urn:microsoft.com/office/officeart/2005/8/layout/list1"/>
    <dgm:cxn modelId="{5420C495-F4DE-4557-9387-38C56A2793EF}" type="presParOf" srcId="{8D616AC1-53B5-4008-8CC9-41C02A086AA5}" destId="{0ECC0C1E-1E3C-48DB-BF5D-DA04EA1C8ABA}" srcOrd="2" destOrd="0" presId="urn:microsoft.com/office/officeart/2005/8/layout/list1"/>
    <dgm:cxn modelId="{C045CE54-C2D9-4C08-92E3-A12316182481}" type="presParOf" srcId="{8D616AC1-53B5-4008-8CC9-41C02A086AA5}" destId="{0813D07A-4693-4052-98E8-36CE0AA99289}" srcOrd="3" destOrd="0" presId="urn:microsoft.com/office/officeart/2005/8/layout/list1"/>
    <dgm:cxn modelId="{CBCAC290-7A52-4A45-8191-8807CFA733B2}" type="presParOf" srcId="{8D616AC1-53B5-4008-8CC9-41C02A086AA5}" destId="{C20394A1-DE6B-461D-A8E1-36B7A29D44EE}" srcOrd="4" destOrd="0" presId="urn:microsoft.com/office/officeart/2005/8/layout/list1"/>
    <dgm:cxn modelId="{93679D41-CBDA-47EE-BBF2-45FD5EAB1E81}" type="presParOf" srcId="{C20394A1-DE6B-461D-A8E1-36B7A29D44EE}" destId="{5A6B0221-C3F1-438D-9955-A569A5D9BDAA}" srcOrd="0" destOrd="0" presId="urn:microsoft.com/office/officeart/2005/8/layout/list1"/>
    <dgm:cxn modelId="{7C18D563-57FA-456C-B4E1-5AE73F80F3A5}" type="presParOf" srcId="{C20394A1-DE6B-461D-A8E1-36B7A29D44EE}" destId="{C1FD4272-1325-4EA7-9C78-FE6A98E16161}" srcOrd="1" destOrd="0" presId="urn:microsoft.com/office/officeart/2005/8/layout/list1"/>
    <dgm:cxn modelId="{7C3B948E-5B4D-4400-B16E-14BAE9353539}" type="presParOf" srcId="{8D616AC1-53B5-4008-8CC9-41C02A086AA5}" destId="{8360AD58-5E3A-4730-90F3-7EF146074439}" srcOrd="5" destOrd="0" presId="urn:microsoft.com/office/officeart/2005/8/layout/list1"/>
    <dgm:cxn modelId="{4519C8E3-F9B9-4EF7-A7D4-214D8E055943}" type="presParOf" srcId="{8D616AC1-53B5-4008-8CC9-41C02A086AA5}" destId="{2F73AE95-CAC5-41F6-B40A-E59D3D16C16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AC0AE8-5C03-468C-9EA2-7F9DCB8C34E4}" type="doc">
      <dgm:prSet loTypeId="urn:microsoft.com/office/officeart/2005/8/layout/vList3" loCatId="list" qsTypeId="urn:microsoft.com/office/officeart/2005/8/quickstyle/simple4" qsCatId="simple" csTypeId="urn:microsoft.com/office/officeart/2005/8/colors/colorful1" csCatId="colorful" phldr="1"/>
      <dgm:spPr/>
      <dgm:t>
        <a:bodyPr/>
        <a:lstStyle/>
        <a:p>
          <a:endParaRPr lang="en-US"/>
        </a:p>
      </dgm:t>
    </dgm:pt>
    <dgm:pt modelId="{F5BDA5AC-2964-4370-BB4A-23409EA5128B}">
      <dgm:prSet phldrT="[Text]"/>
      <dgm:spPr/>
      <dgm:t>
        <a:bodyPr/>
        <a:lstStyle/>
        <a:p>
          <a:r>
            <a:rPr lang="en-US" i="0" u="sng" dirty="0">
              <a:solidFill>
                <a:schemeClr val="tx1"/>
              </a:solidFill>
            </a:rPr>
            <a:t>Survey Components</a:t>
          </a:r>
        </a:p>
      </dgm:t>
    </dgm:pt>
    <dgm:pt modelId="{677E5DE6-DA01-43FC-B867-45C1A6447021}" type="parTrans" cxnId="{4896EE8B-A670-4185-99F3-1D859D962A7B}">
      <dgm:prSet/>
      <dgm:spPr/>
      <dgm:t>
        <a:bodyPr/>
        <a:lstStyle/>
        <a:p>
          <a:endParaRPr lang="en-US"/>
        </a:p>
      </dgm:t>
    </dgm:pt>
    <dgm:pt modelId="{7C6D3F81-715E-4AD3-B29D-16E2577A8977}" type="sibTrans" cxnId="{4896EE8B-A670-4185-99F3-1D859D962A7B}">
      <dgm:prSet/>
      <dgm:spPr/>
      <dgm:t>
        <a:bodyPr/>
        <a:lstStyle/>
        <a:p>
          <a:endParaRPr lang="en-US"/>
        </a:p>
      </dgm:t>
    </dgm:pt>
    <dgm:pt modelId="{C4F887C3-2C30-4612-8F45-170F2E00A530}">
      <dgm:prSet phldrT="[Text]"/>
      <dgm:spPr/>
      <dgm:t>
        <a:bodyPr/>
        <a:lstStyle/>
        <a:p>
          <a:r>
            <a:rPr lang="en-US" dirty="0">
              <a:solidFill>
                <a:schemeClr val="tx1"/>
              </a:solidFill>
            </a:rPr>
            <a:t>IPEDS definitions, concepts, and issues</a:t>
          </a:r>
        </a:p>
      </dgm:t>
    </dgm:pt>
    <dgm:pt modelId="{BA7D01C2-540C-49FF-B356-3595D081374F}" type="parTrans" cxnId="{F1C3F941-7B7A-49A1-B293-B38A1641D21A}">
      <dgm:prSet/>
      <dgm:spPr/>
      <dgm:t>
        <a:bodyPr/>
        <a:lstStyle/>
        <a:p>
          <a:endParaRPr lang="en-US"/>
        </a:p>
      </dgm:t>
    </dgm:pt>
    <dgm:pt modelId="{18EF9AD2-15C8-492E-B992-E893D1BB0968}" type="sibTrans" cxnId="{F1C3F941-7B7A-49A1-B293-B38A1641D21A}">
      <dgm:prSet/>
      <dgm:spPr/>
      <dgm:t>
        <a:bodyPr/>
        <a:lstStyle/>
        <a:p>
          <a:endParaRPr lang="en-US"/>
        </a:p>
      </dgm:t>
    </dgm:pt>
    <dgm:pt modelId="{6ACD58CA-6950-442E-AAC5-9CF8B88F8088}">
      <dgm:prSet phldrT="[Text]"/>
      <dgm:spPr/>
      <dgm:t>
        <a:bodyPr/>
        <a:lstStyle/>
        <a:p>
          <a:r>
            <a:rPr lang="en-US" dirty="0">
              <a:solidFill>
                <a:schemeClr val="tx1"/>
              </a:solidFill>
            </a:rPr>
            <a:t>Linked from Data Collection Survey screens</a:t>
          </a:r>
        </a:p>
      </dgm:t>
    </dgm:pt>
    <dgm:pt modelId="{D2C52B7A-1CAC-4F6F-A43B-9FFEA249AB99}" type="parTrans" cxnId="{77CB05DE-2DFE-49CD-8D18-E69C2AAFCD58}">
      <dgm:prSet/>
      <dgm:spPr/>
      <dgm:t>
        <a:bodyPr/>
        <a:lstStyle/>
        <a:p>
          <a:endParaRPr lang="en-US"/>
        </a:p>
      </dgm:t>
    </dgm:pt>
    <dgm:pt modelId="{D96D0DAF-D426-46F5-B6ED-513A219B4F9E}" type="sibTrans" cxnId="{77CB05DE-2DFE-49CD-8D18-E69C2AAFCD58}">
      <dgm:prSet/>
      <dgm:spPr/>
      <dgm:t>
        <a:bodyPr/>
        <a:lstStyle/>
        <a:p>
          <a:endParaRPr lang="en-US"/>
        </a:p>
      </dgm:t>
    </dgm:pt>
    <dgm:pt modelId="{9FEABCC7-8795-46E3-8E57-3B15800F31F6}">
      <dgm:prSet phldrT="[Text]"/>
      <dgm:spPr/>
      <dgm:t>
        <a:bodyPr/>
        <a:lstStyle/>
        <a:p>
          <a:r>
            <a:rPr lang="en-US" u="sng" dirty="0">
              <a:solidFill>
                <a:schemeClr val="tx1"/>
              </a:solidFill>
            </a:rPr>
            <a:t>Data Tools</a:t>
          </a:r>
        </a:p>
      </dgm:t>
    </dgm:pt>
    <dgm:pt modelId="{D7072B97-8329-44B5-8238-5757CABE2B80}" type="parTrans" cxnId="{1CE36F78-F005-4CE2-A09F-DD6FA5C77387}">
      <dgm:prSet/>
      <dgm:spPr/>
      <dgm:t>
        <a:bodyPr/>
        <a:lstStyle/>
        <a:p>
          <a:endParaRPr lang="en-US"/>
        </a:p>
      </dgm:t>
    </dgm:pt>
    <dgm:pt modelId="{CD5C6F14-AE98-4476-8E12-73997965F1A1}" type="sibTrans" cxnId="{1CE36F78-F005-4CE2-A09F-DD6FA5C77387}">
      <dgm:prSet/>
      <dgm:spPr/>
      <dgm:t>
        <a:bodyPr/>
        <a:lstStyle/>
        <a:p>
          <a:endParaRPr lang="en-US"/>
        </a:p>
      </dgm:t>
    </dgm:pt>
    <dgm:pt modelId="{991A9F6D-2407-4355-B00A-F2E9EA4D230D}">
      <dgm:prSet phldrT="[Text]"/>
      <dgm:spPr/>
      <dgm:t>
        <a:bodyPr/>
        <a:lstStyle/>
        <a:p>
          <a:r>
            <a:rPr lang="en-US" dirty="0">
              <a:solidFill>
                <a:schemeClr val="tx1"/>
              </a:solidFill>
            </a:rPr>
            <a:t>Provided instruction and demonstration for using tools effectively</a:t>
          </a:r>
        </a:p>
      </dgm:t>
    </dgm:pt>
    <dgm:pt modelId="{3FA29760-6C75-4D46-83F2-C1C372F2D1D7}" type="parTrans" cxnId="{94B43B72-7C88-4469-9964-EF90868D2B16}">
      <dgm:prSet/>
      <dgm:spPr/>
      <dgm:t>
        <a:bodyPr/>
        <a:lstStyle/>
        <a:p>
          <a:endParaRPr lang="en-US"/>
        </a:p>
      </dgm:t>
    </dgm:pt>
    <dgm:pt modelId="{DBFE6C5A-15B1-484B-AECE-75142CD56115}" type="sibTrans" cxnId="{94B43B72-7C88-4469-9964-EF90868D2B16}">
      <dgm:prSet/>
      <dgm:spPr/>
      <dgm:t>
        <a:bodyPr/>
        <a:lstStyle/>
        <a:p>
          <a:endParaRPr lang="en-US"/>
        </a:p>
      </dgm:t>
    </dgm:pt>
    <dgm:pt modelId="{B33D5C4F-073A-4A58-80FC-7453BE31480D}">
      <dgm:prSet phldrT="[Text]"/>
      <dgm:spPr/>
      <dgm:t>
        <a:bodyPr/>
        <a:lstStyle/>
        <a:p>
          <a:r>
            <a:rPr lang="en-US" i="0" u="sng" dirty="0">
              <a:solidFill>
                <a:schemeClr val="tx1"/>
              </a:solidFill>
            </a:rPr>
            <a:t>IPEDS Related</a:t>
          </a:r>
        </a:p>
      </dgm:t>
    </dgm:pt>
    <dgm:pt modelId="{08D4B1DA-9853-4ABA-8926-E7B3C699AAAB}" type="parTrans" cxnId="{FAF95B98-FDA6-4C07-A647-EFE0C22BE631}">
      <dgm:prSet/>
      <dgm:spPr/>
      <dgm:t>
        <a:bodyPr/>
        <a:lstStyle/>
        <a:p>
          <a:endParaRPr lang="en-US"/>
        </a:p>
      </dgm:t>
    </dgm:pt>
    <dgm:pt modelId="{05ED8A89-2583-45D0-BB98-3942DA0AE6E7}" type="sibTrans" cxnId="{FAF95B98-FDA6-4C07-A647-EFE0C22BE631}">
      <dgm:prSet/>
      <dgm:spPr/>
      <dgm:t>
        <a:bodyPr/>
        <a:lstStyle/>
        <a:p>
          <a:endParaRPr lang="en-US"/>
        </a:p>
      </dgm:t>
    </dgm:pt>
    <dgm:pt modelId="{18737B50-F5CE-45CF-9345-DFBECAA3C7D4}">
      <dgm:prSet phldrT="[Text]"/>
      <dgm:spPr/>
      <dgm:t>
        <a:bodyPr/>
        <a:lstStyle/>
        <a:p>
          <a:r>
            <a:rPr lang="en-US" dirty="0">
              <a:solidFill>
                <a:schemeClr val="tx1"/>
              </a:solidFill>
            </a:rPr>
            <a:t>New </a:t>
          </a:r>
          <a:r>
            <a:rPr lang="en-US" dirty="0" err="1">
              <a:solidFill>
                <a:schemeClr val="tx1"/>
              </a:solidFill>
            </a:rPr>
            <a:t>Keyholder</a:t>
          </a:r>
          <a:r>
            <a:rPr lang="en-US" dirty="0">
              <a:solidFill>
                <a:schemeClr val="tx1"/>
              </a:solidFill>
            </a:rPr>
            <a:t> &amp; Annual IPEDS Update tutorials</a:t>
          </a:r>
        </a:p>
      </dgm:t>
    </dgm:pt>
    <dgm:pt modelId="{050889A1-3989-4D24-8F9D-89DBA85BE641}" type="parTrans" cxnId="{9889C796-9F97-424B-A178-461D00A1DCC4}">
      <dgm:prSet/>
      <dgm:spPr/>
      <dgm:t>
        <a:bodyPr/>
        <a:lstStyle/>
        <a:p>
          <a:endParaRPr lang="en-US"/>
        </a:p>
      </dgm:t>
    </dgm:pt>
    <dgm:pt modelId="{63312D03-E069-4D55-83D4-C6732D091D09}" type="sibTrans" cxnId="{9889C796-9F97-424B-A178-461D00A1DCC4}">
      <dgm:prSet/>
      <dgm:spPr/>
      <dgm:t>
        <a:bodyPr/>
        <a:lstStyle/>
        <a:p>
          <a:endParaRPr lang="en-US"/>
        </a:p>
      </dgm:t>
    </dgm:pt>
    <dgm:pt modelId="{6A9A3C92-AADC-40BC-BEC2-628472EA77BD}">
      <dgm:prSet phldrT="[Text]"/>
      <dgm:spPr/>
      <dgm:t>
        <a:bodyPr/>
        <a:lstStyle/>
        <a:p>
          <a:r>
            <a:rPr lang="en-US" dirty="0">
              <a:solidFill>
                <a:schemeClr val="tx1"/>
              </a:solidFill>
            </a:rPr>
            <a:t>Additional tutorials related to IPEDS materials</a:t>
          </a:r>
        </a:p>
      </dgm:t>
    </dgm:pt>
    <dgm:pt modelId="{7C6EE839-84E7-468F-AA7E-90E15F79D05E}" type="parTrans" cxnId="{820A78DA-29F8-4580-9094-96BBB7FA3F1B}">
      <dgm:prSet/>
      <dgm:spPr/>
      <dgm:t>
        <a:bodyPr/>
        <a:lstStyle/>
        <a:p>
          <a:endParaRPr lang="en-US"/>
        </a:p>
      </dgm:t>
    </dgm:pt>
    <dgm:pt modelId="{F5657412-916A-4C62-A476-E9DD2CD68C16}" type="sibTrans" cxnId="{820A78DA-29F8-4580-9094-96BBB7FA3F1B}">
      <dgm:prSet/>
      <dgm:spPr/>
      <dgm:t>
        <a:bodyPr/>
        <a:lstStyle/>
        <a:p>
          <a:endParaRPr lang="en-US"/>
        </a:p>
      </dgm:t>
    </dgm:pt>
    <dgm:pt modelId="{46DF32EC-39EE-4E99-BB85-4B82C453ACB4}">
      <dgm:prSet phldrT="[Text]"/>
      <dgm:spPr/>
      <dgm:t>
        <a:bodyPr/>
        <a:lstStyle/>
        <a:p>
          <a:r>
            <a:rPr lang="en-US" dirty="0">
              <a:solidFill>
                <a:schemeClr val="tx1"/>
              </a:solidFill>
            </a:rPr>
            <a:t>Tutorials discuss the benefits of each tool</a:t>
          </a:r>
        </a:p>
      </dgm:t>
    </dgm:pt>
    <dgm:pt modelId="{F8F0087F-6FC5-4580-BB70-27A342E1C992}" type="parTrans" cxnId="{EB8966A0-8797-41A4-94A9-4242698B4A64}">
      <dgm:prSet/>
      <dgm:spPr/>
      <dgm:t>
        <a:bodyPr/>
        <a:lstStyle/>
        <a:p>
          <a:endParaRPr lang="en-US"/>
        </a:p>
      </dgm:t>
    </dgm:pt>
    <dgm:pt modelId="{C3045A80-D76F-4515-9027-207C3D9EB92E}" type="sibTrans" cxnId="{EB8966A0-8797-41A4-94A9-4242698B4A64}">
      <dgm:prSet/>
      <dgm:spPr/>
      <dgm:t>
        <a:bodyPr/>
        <a:lstStyle/>
        <a:p>
          <a:endParaRPr lang="en-US"/>
        </a:p>
      </dgm:t>
    </dgm:pt>
    <dgm:pt modelId="{2B047F1E-17B6-40E1-9BBA-B8964969266B}">
      <dgm:prSet phldrT="[Text]"/>
      <dgm:spPr/>
      <dgm:t>
        <a:bodyPr/>
        <a:lstStyle/>
        <a:p>
          <a:r>
            <a:rPr lang="en-US" dirty="0">
              <a:solidFill>
                <a:schemeClr val="tx1"/>
              </a:solidFill>
            </a:rPr>
            <a:t>48 concept tutorials</a:t>
          </a:r>
        </a:p>
      </dgm:t>
    </dgm:pt>
    <dgm:pt modelId="{0AC6852B-DD70-4FBC-AE03-951C4F35A33B}" type="parTrans" cxnId="{65637D1D-7284-495B-B96A-234811840630}">
      <dgm:prSet/>
      <dgm:spPr/>
      <dgm:t>
        <a:bodyPr/>
        <a:lstStyle/>
        <a:p>
          <a:endParaRPr lang="en-US"/>
        </a:p>
      </dgm:t>
    </dgm:pt>
    <dgm:pt modelId="{5B6B0835-F830-47DD-8F01-00E9A5766E1C}" type="sibTrans" cxnId="{65637D1D-7284-495B-B96A-234811840630}">
      <dgm:prSet/>
      <dgm:spPr/>
      <dgm:t>
        <a:bodyPr/>
        <a:lstStyle/>
        <a:p>
          <a:endParaRPr lang="en-US"/>
        </a:p>
      </dgm:t>
    </dgm:pt>
    <dgm:pt modelId="{CF9FAF39-8C63-44B3-9E1D-A399724BC341}">
      <dgm:prSet phldrT="[Text]"/>
      <dgm:spPr/>
      <dgm:t>
        <a:bodyPr/>
        <a:lstStyle/>
        <a:p>
          <a:r>
            <a:rPr lang="en-US" dirty="0">
              <a:solidFill>
                <a:schemeClr val="tx1"/>
              </a:solidFill>
            </a:rPr>
            <a:t>12 component overview tutorials</a:t>
          </a:r>
        </a:p>
      </dgm:t>
    </dgm:pt>
    <dgm:pt modelId="{2B333066-EA14-4626-8D86-2E1A95E364D2}" type="parTrans" cxnId="{83B59D7E-2141-4700-BC15-F0DB0BEFF67E}">
      <dgm:prSet/>
      <dgm:spPr/>
      <dgm:t>
        <a:bodyPr/>
        <a:lstStyle/>
        <a:p>
          <a:endParaRPr lang="en-US"/>
        </a:p>
      </dgm:t>
    </dgm:pt>
    <dgm:pt modelId="{34C4EEB8-F7B4-4365-8826-A8A441D18B47}" type="sibTrans" cxnId="{83B59D7E-2141-4700-BC15-F0DB0BEFF67E}">
      <dgm:prSet/>
      <dgm:spPr/>
      <dgm:t>
        <a:bodyPr/>
        <a:lstStyle/>
        <a:p>
          <a:endParaRPr lang="en-US"/>
        </a:p>
      </dgm:t>
    </dgm:pt>
    <dgm:pt modelId="{9E35D888-72D3-4988-8411-C8F0A545AE3B}">
      <dgm:prSet phldrT="[Text]"/>
      <dgm:spPr/>
      <dgm:t>
        <a:bodyPr/>
        <a:lstStyle/>
        <a:p>
          <a:r>
            <a:rPr lang="en-US" dirty="0">
              <a:solidFill>
                <a:schemeClr val="tx1"/>
              </a:solidFill>
            </a:rPr>
            <a:t>Data Release Stages, IPEDS Community, Net Price Calculator</a:t>
          </a:r>
        </a:p>
      </dgm:t>
    </dgm:pt>
    <dgm:pt modelId="{C0FCE500-22C7-4C91-BA65-0BA5AB528A91}" type="parTrans" cxnId="{5C618F0B-6296-4E02-AA02-547EB0F70BCA}">
      <dgm:prSet/>
      <dgm:spPr/>
      <dgm:t>
        <a:bodyPr/>
        <a:lstStyle/>
        <a:p>
          <a:endParaRPr lang="en-US"/>
        </a:p>
      </dgm:t>
    </dgm:pt>
    <dgm:pt modelId="{B3A8C912-FDA3-4649-95D2-4CF649A4911E}" type="sibTrans" cxnId="{5C618F0B-6296-4E02-AA02-547EB0F70BCA}">
      <dgm:prSet/>
      <dgm:spPr/>
      <dgm:t>
        <a:bodyPr/>
        <a:lstStyle/>
        <a:p>
          <a:endParaRPr lang="en-US"/>
        </a:p>
      </dgm:t>
    </dgm:pt>
    <dgm:pt modelId="{9D1635F3-4FA9-40E0-B48D-5CECF224ACAB}" type="pres">
      <dgm:prSet presAssocID="{F7AC0AE8-5C03-468C-9EA2-7F9DCB8C34E4}" presName="linearFlow" presStyleCnt="0">
        <dgm:presLayoutVars>
          <dgm:dir/>
          <dgm:resizeHandles val="exact"/>
        </dgm:presLayoutVars>
      </dgm:prSet>
      <dgm:spPr/>
    </dgm:pt>
    <dgm:pt modelId="{A1F5101D-D7F9-4263-8E7C-0006DD7F4078}" type="pres">
      <dgm:prSet presAssocID="{F5BDA5AC-2964-4370-BB4A-23409EA5128B}" presName="composite" presStyleCnt="0"/>
      <dgm:spPr/>
    </dgm:pt>
    <dgm:pt modelId="{CCA9CA41-F488-4F04-A208-33B862EABD16}" type="pres">
      <dgm:prSet presAssocID="{F5BDA5AC-2964-4370-BB4A-23409EA5128B}"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1F5CD118-87C7-4283-85AA-C4F643772077}" type="pres">
      <dgm:prSet presAssocID="{F5BDA5AC-2964-4370-BB4A-23409EA5128B}" presName="txShp" presStyleLbl="node1" presStyleIdx="0" presStyleCnt="3">
        <dgm:presLayoutVars>
          <dgm:bulletEnabled val="1"/>
        </dgm:presLayoutVars>
      </dgm:prSet>
      <dgm:spPr/>
    </dgm:pt>
    <dgm:pt modelId="{2FB300CD-7088-45FD-919C-1982B8594EE9}" type="pres">
      <dgm:prSet presAssocID="{7C6D3F81-715E-4AD3-B29D-16E2577A8977}" presName="spacing" presStyleCnt="0"/>
      <dgm:spPr/>
    </dgm:pt>
    <dgm:pt modelId="{69097631-F29B-427C-8344-A41763687F6A}" type="pres">
      <dgm:prSet presAssocID="{9FEABCC7-8795-46E3-8E57-3B15800F31F6}" presName="composite" presStyleCnt="0"/>
      <dgm:spPr/>
    </dgm:pt>
    <dgm:pt modelId="{21381C85-8142-4418-A836-68624611DAF6}" type="pres">
      <dgm:prSet presAssocID="{9FEABCC7-8795-46E3-8E57-3B15800F31F6}"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8D9EB472-E71B-45FF-A00A-A882347FE6F6}" type="pres">
      <dgm:prSet presAssocID="{9FEABCC7-8795-46E3-8E57-3B15800F31F6}" presName="txShp" presStyleLbl="node1" presStyleIdx="1" presStyleCnt="3">
        <dgm:presLayoutVars>
          <dgm:bulletEnabled val="1"/>
        </dgm:presLayoutVars>
      </dgm:prSet>
      <dgm:spPr/>
    </dgm:pt>
    <dgm:pt modelId="{F50CEAE2-98F5-447D-B1DB-997C61B857E4}" type="pres">
      <dgm:prSet presAssocID="{CD5C6F14-AE98-4476-8E12-73997965F1A1}" presName="spacing" presStyleCnt="0"/>
      <dgm:spPr/>
    </dgm:pt>
    <dgm:pt modelId="{7B1E4686-8C6A-49D3-B0B3-102730A44125}" type="pres">
      <dgm:prSet presAssocID="{B33D5C4F-073A-4A58-80FC-7453BE31480D}" presName="composite" presStyleCnt="0"/>
      <dgm:spPr/>
    </dgm:pt>
    <dgm:pt modelId="{1C98E151-8E3A-480C-8709-81C5E19AC0E6}" type="pres">
      <dgm:prSet presAssocID="{B33D5C4F-073A-4A58-80FC-7453BE31480D}"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42835263-4F71-467C-B06B-79221118239A}" type="pres">
      <dgm:prSet presAssocID="{B33D5C4F-073A-4A58-80FC-7453BE31480D}" presName="txShp" presStyleLbl="node1" presStyleIdx="2" presStyleCnt="3">
        <dgm:presLayoutVars>
          <dgm:bulletEnabled val="1"/>
        </dgm:presLayoutVars>
      </dgm:prSet>
      <dgm:spPr/>
    </dgm:pt>
  </dgm:ptLst>
  <dgm:cxnLst>
    <dgm:cxn modelId="{A96F6C0D-850A-444D-9359-6D5231CFADD9}" type="presOf" srcId="{F5BDA5AC-2964-4370-BB4A-23409EA5128B}" destId="{1F5CD118-87C7-4283-85AA-C4F643772077}" srcOrd="0" destOrd="0" presId="urn:microsoft.com/office/officeart/2005/8/layout/vList3"/>
    <dgm:cxn modelId="{F1C3F941-7B7A-49A1-B293-B38A1641D21A}" srcId="{F5BDA5AC-2964-4370-BB4A-23409EA5128B}" destId="{C4F887C3-2C30-4612-8F45-170F2E00A530}" srcOrd="2" destOrd="0" parTransId="{BA7D01C2-540C-49FF-B356-3595D081374F}" sibTransId="{18EF9AD2-15C8-492E-B992-E893D1BB0968}"/>
    <dgm:cxn modelId="{C06C483E-CD7A-40A3-8D5E-D415A60BE232}" type="presOf" srcId="{B33D5C4F-073A-4A58-80FC-7453BE31480D}" destId="{42835263-4F71-467C-B06B-79221118239A}" srcOrd="0" destOrd="0" presId="urn:microsoft.com/office/officeart/2005/8/layout/vList3"/>
    <dgm:cxn modelId="{5BE5002A-EE48-4127-BD2F-D268C42C7757}" type="presOf" srcId="{9E35D888-72D3-4988-8411-C8F0A545AE3B}" destId="{42835263-4F71-467C-B06B-79221118239A}" srcOrd="0" destOrd="2" presId="urn:microsoft.com/office/officeart/2005/8/layout/vList3"/>
    <dgm:cxn modelId="{4392A553-D91A-4BCB-A18B-62C5EB62577D}" type="presOf" srcId="{18737B50-F5CE-45CF-9345-DFBECAA3C7D4}" destId="{42835263-4F71-467C-B06B-79221118239A}" srcOrd="0" destOrd="1" presId="urn:microsoft.com/office/officeart/2005/8/layout/vList3"/>
    <dgm:cxn modelId="{4896EE8B-A670-4185-99F3-1D859D962A7B}" srcId="{F7AC0AE8-5C03-468C-9EA2-7F9DCB8C34E4}" destId="{F5BDA5AC-2964-4370-BB4A-23409EA5128B}" srcOrd="0" destOrd="0" parTransId="{677E5DE6-DA01-43FC-B867-45C1A6447021}" sibTransId="{7C6D3F81-715E-4AD3-B29D-16E2577A8977}"/>
    <dgm:cxn modelId="{31C6B50C-7A4B-471E-A343-244F01CBD75C}" type="presOf" srcId="{F7AC0AE8-5C03-468C-9EA2-7F9DCB8C34E4}" destId="{9D1635F3-4FA9-40E0-B48D-5CECF224ACAB}" srcOrd="0" destOrd="0" presId="urn:microsoft.com/office/officeart/2005/8/layout/vList3"/>
    <dgm:cxn modelId="{5A1D4269-6FA2-4544-B868-8B102DF76277}" type="presOf" srcId="{6A9A3C92-AADC-40BC-BEC2-628472EA77BD}" destId="{42835263-4F71-467C-B06B-79221118239A}" srcOrd="0" destOrd="3" presId="urn:microsoft.com/office/officeart/2005/8/layout/vList3"/>
    <dgm:cxn modelId="{97B1F11E-C7B1-4882-A457-01E768E74DAD}" type="presOf" srcId="{9FEABCC7-8795-46E3-8E57-3B15800F31F6}" destId="{8D9EB472-E71B-45FF-A00A-A882347FE6F6}" srcOrd="0" destOrd="0" presId="urn:microsoft.com/office/officeart/2005/8/layout/vList3"/>
    <dgm:cxn modelId="{1CE36F78-F005-4CE2-A09F-DD6FA5C77387}" srcId="{F7AC0AE8-5C03-468C-9EA2-7F9DCB8C34E4}" destId="{9FEABCC7-8795-46E3-8E57-3B15800F31F6}" srcOrd="1" destOrd="0" parTransId="{D7072B97-8329-44B5-8238-5757CABE2B80}" sibTransId="{CD5C6F14-AE98-4476-8E12-73997965F1A1}"/>
    <dgm:cxn modelId="{92B0F0DE-7D35-4BB2-9718-30AA930A9DC0}" type="presOf" srcId="{2B047F1E-17B6-40E1-9BBA-B8964969266B}" destId="{1F5CD118-87C7-4283-85AA-C4F643772077}" srcOrd="0" destOrd="1" presId="urn:microsoft.com/office/officeart/2005/8/layout/vList3"/>
    <dgm:cxn modelId="{FAF95B98-FDA6-4C07-A647-EFE0C22BE631}" srcId="{F7AC0AE8-5C03-468C-9EA2-7F9DCB8C34E4}" destId="{B33D5C4F-073A-4A58-80FC-7453BE31480D}" srcOrd="2" destOrd="0" parTransId="{08D4B1DA-9853-4ABA-8926-E7B3C699AAAB}" sibTransId="{05ED8A89-2583-45D0-BB98-3942DA0AE6E7}"/>
    <dgm:cxn modelId="{906CEC6C-F65E-4D6E-AB4F-B102E0057225}" type="presOf" srcId="{46DF32EC-39EE-4E99-BB85-4B82C453ACB4}" destId="{8D9EB472-E71B-45FF-A00A-A882347FE6F6}" srcOrd="0" destOrd="2" presId="urn:microsoft.com/office/officeart/2005/8/layout/vList3"/>
    <dgm:cxn modelId="{65637D1D-7284-495B-B96A-234811840630}" srcId="{F5BDA5AC-2964-4370-BB4A-23409EA5128B}" destId="{2B047F1E-17B6-40E1-9BBA-B8964969266B}" srcOrd="0" destOrd="0" parTransId="{0AC6852B-DD70-4FBC-AE03-951C4F35A33B}" sibTransId="{5B6B0835-F830-47DD-8F01-00E9A5766E1C}"/>
    <dgm:cxn modelId="{83B59D7E-2141-4700-BC15-F0DB0BEFF67E}" srcId="{F5BDA5AC-2964-4370-BB4A-23409EA5128B}" destId="{CF9FAF39-8C63-44B3-9E1D-A399724BC341}" srcOrd="1" destOrd="0" parTransId="{2B333066-EA14-4626-8D86-2E1A95E364D2}" sibTransId="{34C4EEB8-F7B4-4365-8826-A8A441D18B47}"/>
    <dgm:cxn modelId="{0723BBA2-A1DA-496F-A845-F5E92DCA2522}" type="presOf" srcId="{6ACD58CA-6950-442E-AAC5-9CF8B88F8088}" destId="{1F5CD118-87C7-4283-85AA-C4F643772077}" srcOrd="0" destOrd="4" presId="urn:microsoft.com/office/officeart/2005/8/layout/vList3"/>
    <dgm:cxn modelId="{94B43B72-7C88-4469-9964-EF90868D2B16}" srcId="{9FEABCC7-8795-46E3-8E57-3B15800F31F6}" destId="{991A9F6D-2407-4355-B00A-F2E9EA4D230D}" srcOrd="0" destOrd="0" parTransId="{3FA29760-6C75-4D46-83F2-C1C372F2D1D7}" sibTransId="{DBFE6C5A-15B1-484B-AECE-75142CD56115}"/>
    <dgm:cxn modelId="{FFC13FCA-F119-4CB9-A2E6-C7ADF6D30D39}" type="presOf" srcId="{991A9F6D-2407-4355-B00A-F2E9EA4D230D}" destId="{8D9EB472-E71B-45FF-A00A-A882347FE6F6}" srcOrd="0" destOrd="1" presId="urn:microsoft.com/office/officeart/2005/8/layout/vList3"/>
    <dgm:cxn modelId="{9889C796-9F97-424B-A178-461D00A1DCC4}" srcId="{B33D5C4F-073A-4A58-80FC-7453BE31480D}" destId="{18737B50-F5CE-45CF-9345-DFBECAA3C7D4}" srcOrd="0" destOrd="0" parTransId="{050889A1-3989-4D24-8F9D-89DBA85BE641}" sibTransId="{63312D03-E069-4D55-83D4-C6732D091D09}"/>
    <dgm:cxn modelId="{EB8966A0-8797-41A4-94A9-4242698B4A64}" srcId="{9FEABCC7-8795-46E3-8E57-3B15800F31F6}" destId="{46DF32EC-39EE-4E99-BB85-4B82C453ACB4}" srcOrd="1" destOrd="0" parTransId="{F8F0087F-6FC5-4580-BB70-27A342E1C992}" sibTransId="{C3045A80-D76F-4515-9027-207C3D9EB92E}"/>
    <dgm:cxn modelId="{5C618F0B-6296-4E02-AA02-547EB0F70BCA}" srcId="{B33D5C4F-073A-4A58-80FC-7453BE31480D}" destId="{9E35D888-72D3-4988-8411-C8F0A545AE3B}" srcOrd="1" destOrd="0" parTransId="{C0FCE500-22C7-4C91-BA65-0BA5AB528A91}" sibTransId="{B3A8C912-FDA3-4649-95D2-4CF649A4911E}"/>
    <dgm:cxn modelId="{77CB05DE-2DFE-49CD-8D18-E69C2AAFCD58}" srcId="{F5BDA5AC-2964-4370-BB4A-23409EA5128B}" destId="{6ACD58CA-6950-442E-AAC5-9CF8B88F8088}" srcOrd="3" destOrd="0" parTransId="{D2C52B7A-1CAC-4F6F-A43B-9FFEA249AB99}" sibTransId="{D96D0DAF-D426-46F5-B6ED-513A219B4F9E}"/>
    <dgm:cxn modelId="{CC966B5B-0F93-4771-A644-9E3D373CADB7}" type="presOf" srcId="{C4F887C3-2C30-4612-8F45-170F2E00A530}" destId="{1F5CD118-87C7-4283-85AA-C4F643772077}" srcOrd="0" destOrd="3" presId="urn:microsoft.com/office/officeart/2005/8/layout/vList3"/>
    <dgm:cxn modelId="{820A78DA-29F8-4580-9094-96BBB7FA3F1B}" srcId="{B33D5C4F-073A-4A58-80FC-7453BE31480D}" destId="{6A9A3C92-AADC-40BC-BEC2-628472EA77BD}" srcOrd="2" destOrd="0" parTransId="{7C6EE839-84E7-468F-AA7E-90E15F79D05E}" sibTransId="{F5657412-916A-4C62-A476-E9DD2CD68C16}"/>
    <dgm:cxn modelId="{3BC7B7E8-F689-4E98-8B93-D80548B61D4A}" type="presOf" srcId="{CF9FAF39-8C63-44B3-9E1D-A399724BC341}" destId="{1F5CD118-87C7-4283-85AA-C4F643772077}" srcOrd="0" destOrd="2" presId="urn:microsoft.com/office/officeart/2005/8/layout/vList3"/>
    <dgm:cxn modelId="{D230AAD3-8AE9-4070-B3B1-5A1A1B57D557}" type="presParOf" srcId="{9D1635F3-4FA9-40E0-B48D-5CECF224ACAB}" destId="{A1F5101D-D7F9-4263-8E7C-0006DD7F4078}" srcOrd="0" destOrd="0" presId="urn:microsoft.com/office/officeart/2005/8/layout/vList3"/>
    <dgm:cxn modelId="{AAC67350-1FFC-433E-9A33-0D70A9191A51}" type="presParOf" srcId="{A1F5101D-D7F9-4263-8E7C-0006DD7F4078}" destId="{CCA9CA41-F488-4F04-A208-33B862EABD16}" srcOrd="0" destOrd="0" presId="urn:microsoft.com/office/officeart/2005/8/layout/vList3"/>
    <dgm:cxn modelId="{5BFF4E9B-8EF8-47C2-BA98-F057A77E20B0}" type="presParOf" srcId="{A1F5101D-D7F9-4263-8E7C-0006DD7F4078}" destId="{1F5CD118-87C7-4283-85AA-C4F643772077}" srcOrd="1" destOrd="0" presId="urn:microsoft.com/office/officeart/2005/8/layout/vList3"/>
    <dgm:cxn modelId="{B095FDDD-6443-423A-940D-C0BB43ABB84C}" type="presParOf" srcId="{9D1635F3-4FA9-40E0-B48D-5CECF224ACAB}" destId="{2FB300CD-7088-45FD-919C-1982B8594EE9}" srcOrd="1" destOrd="0" presId="urn:microsoft.com/office/officeart/2005/8/layout/vList3"/>
    <dgm:cxn modelId="{B16CA58F-C36D-4C37-87BD-A3880D0DED15}" type="presParOf" srcId="{9D1635F3-4FA9-40E0-B48D-5CECF224ACAB}" destId="{69097631-F29B-427C-8344-A41763687F6A}" srcOrd="2" destOrd="0" presId="urn:microsoft.com/office/officeart/2005/8/layout/vList3"/>
    <dgm:cxn modelId="{85596669-C155-4002-ACC0-963EDCA1CA67}" type="presParOf" srcId="{69097631-F29B-427C-8344-A41763687F6A}" destId="{21381C85-8142-4418-A836-68624611DAF6}" srcOrd="0" destOrd="0" presId="urn:microsoft.com/office/officeart/2005/8/layout/vList3"/>
    <dgm:cxn modelId="{6AD98EEC-0208-4457-9882-F965D69DF870}" type="presParOf" srcId="{69097631-F29B-427C-8344-A41763687F6A}" destId="{8D9EB472-E71B-45FF-A00A-A882347FE6F6}" srcOrd="1" destOrd="0" presId="urn:microsoft.com/office/officeart/2005/8/layout/vList3"/>
    <dgm:cxn modelId="{38D6F6FB-32E7-4910-95AE-A251BC1C672C}" type="presParOf" srcId="{9D1635F3-4FA9-40E0-B48D-5CECF224ACAB}" destId="{F50CEAE2-98F5-447D-B1DB-997C61B857E4}" srcOrd="3" destOrd="0" presId="urn:microsoft.com/office/officeart/2005/8/layout/vList3"/>
    <dgm:cxn modelId="{AD5BAA37-4165-474E-9A17-EDD729FB1930}" type="presParOf" srcId="{9D1635F3-4FA9-40E0-B48D-5CECF224ACAB}" destId="{7B1E4686-8C6A-49D3-B0B3-102730A44125}" srcOrd="4" destOrd="0" presId="urn:microsoft.com/office/officeart/2005/8/layout/vList3"/>
    <dgm:cxn modelId="{AD5E439F-D191-4649-9AF1-529BED2B73A7}" type="presParOf" srcId="{7B1E4686-8C6A-49D3-B0B3-102730A44125}" destId="{1C98E151-8E3A-480C-8709-81C5E19AC0E6}" srcOrd="0" destOrd="0" presId="urn:microsoft.com/office/officeart/2005/8/layout/vList3"/>
    <dgm:cxn modelId="{52F503B3-738A-4395-AEA0-38A1F3636DD4}" type="presParOf" srcId="{7B1E4686-8C6A-49D3-B0B3-102730A44125}" destId="{42835263-4F71-467C-B06B-79221118239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AD863B-9569-4A52-A4AE-EB5E13B7FF3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0D06C5E-93D9-4A3C-BFCD-8A2E9B857665}">
      <dgm:prSet phldrT="[Text]" custT="1"/>
      <dgm:spPr/>
      <dgm:t>
        <a:bodyPr/>
        <a:lstStyle/>
        <a:p>
          <a:pPr>
            <a:buFontTx/>
            <a:buNone/>
          </a:pPr>
          <a:r>
            <a:rPr lang="en-US" sz="1600" b="1" i="1" dirty="0"/>
            <a:t>IPEDS Keyholder Essentials: A Beginner’s Guide</a:t>
          </a:r>
        </a:p>
      </dgm:t>
    </dgm:pt>
    <dgm:pt modelId="{3090ED91-82E4-4E00-AC9B-4FCB1809AC79}" type="parTrans" cxnId="{A1FDADD5-6AF3-4C73-B001-80F7B27F645F}">
      <dgm:prSet/>
      <dgm:spPr/>
      <dgm:t>
        <a:bodyPr/>
        <a:lstStyle/>
        <a:p>
          <a:endParaRPr lang="en-US" sz="1400"/>
        </a:p>
      </dgm:t>
    </dgm:pt>
    <dgm:pt modelId="{973ACE4D-C26B-462B-8FE5-7776D4A61D3B}" type="sibTrans" cxnId="{A1FDADD5-6AF3-4C73-B001-80F7B27F645F}">
      <dgm:prSet/>
      <dgm:spPr/>
      <dgm:t>
        <a:bodyPr/>
        <a:lstStyle/>
        <a:p>
          <a:endParaRPr lang="en-US" sz="1400"/>
        </a:p>
      </dgm:t>
    </dgm:pt>
    <dgm:pt modelId="{D5B1848D-38AA-4FDB-BB1D-D06F63743A5F}">
      <dgm:prSet custT="1"/>
      <dgm:spPr/>
      <dgm:t>
        <a:bodyPr/>
        <a:lstStyle/>
        <a:p>
          <a:r>
            <a:rPr lang="en-US" sz="1600" i="0" dirty="0"/>
            <a:t>Data providers with less than 9 months of experience</a:t>
          </a:r>
        </a:p>
      </dgm:t>
    </dgm:pt>
    <dgm:pt modelId="{4E0540BA-10E6-42E0-BF70-88193C5DC226}" type="parTrans" cxnId="{D411093A-F6B6-4049-8FDD-94C658ACF11B}">
      <dgm:prSet/>
      <dgm:spPr/>
      <dgm:t>
        <a:bodyPr/>
        <a:lstStyle/>
        <a:p>
          <a:endParaRPr lang="en-US"/>
        </a:p>
      </dgm:t>
    </dgm:pt>
    <dgm:pt modelId="{054EEF30-3369-4913-A9B3-D70EA003BF24}" type="sibTrans" cxnId="{D411093A-F6B6-4049-8FDD-94C658ACF11B}">
      <dgm:prSet/>
      <dgm:spPr/>
      <dgm:t>
        <a:bodyPr/>
        <a:lstStyle/>
        <a:p>
          <a:endParaRPr lang="en-US"/>
        </a:p>
      </dgm:t>
    </dgm:pt>
    <dgm:pt modelId="{7CE869DD-DCA1-4720-911D-3565E742890C}">
      <dgm:prSet custT="1"/>
      <dgm:spPr/>
      <dgm:t>
        <a:bodyPr/>
        <a:lstStyle/>
        <a:p>
          <a:r>
            <a:rPr lang="en-US" sz="1600" i="0" dirty="0"/>
            <a:t>Basic concepts, knowledge, and skills to complete IPEDS submissions</a:t>
          </a:r>
        </a:p>
      </dgm:t>
    </dgm:pt>
    <dgm:pt modelId="{77CFC3D1-E163-428A-88A1-7AD4476EDF4A}" type="parTrans" cxnId="{010DF828-9471-46FD-B258-F3DC263EE853}">
      <dgm:prSet/>
      <dgm:spPr/>
      <dgm:t>
        <a:bodyPr/>
        <a:lstStyle/>
        <a:p>
          <a:endParaRPr lang="en-US"/>
        </a:p>
      </dgm:t>
    </dgm:pt>
    <dgm:pt modelId="{E050A4FC-EC5D-4A0B-8A1D-08B624623E06}" type="sibTrans" cxnId="{010DF828-9471-46FD-B258-F3DC263EE853}">
      <dgm:prSet/>
      <dgm:spPr/>
      <dgm:t>
        <a:bodyPr/>
        <a:lstStyle/>
        <a:p>
          <a:endParaRPr lang="en-US"/>
        </a:p>
      </dgm:t>
    </dgm:pt>
    <dgm:pt modelId="{B634A738-E509-432D-AC5E-B71A7F73DDBE}">
      <dgm:prSet custT="1"/>
      <dgm:spPr/>
      <dgm:t>
        <a:bodyPr/>
        <a:lstStyle/>
        <a:p>
          <a:r>
            <a:rPr lang="en-US" sz="1600" i="0" dirty="0"/>
            <a:t>Provide resources needed to be successful in the keyholder role</a:t>
          </a:r>
        </a:p>
      </dgm:t>
    </dgm:pt>
    <dgm:pt modelId="{4F185845-45EA-468E-8514-3DD35736C8E4}" type="parTrans" cxnId="{1E852867-9EF4-4C89-BFC3-A478E45E6F9B}">
      <dgm:prSet/>
      <dgm:spPr/>
      <dgm:t>
        <a:bodyPr/>
        <a:lstStyle/>
        <a:p>
          <a:endParaRPr lang="en-US"/>
        </a:p>
      </dgm:t>
    </dgm:pt>
    <dgm:pt modelId="{B702C99B-ACBF-4DEC-82D2-EEB2C548F3D4}" type="sibTrans" cxnId="{1E852867-9EF4-4C89-BFC3-A478E45E6F9B}">
      <dgm:prSet/>
      <dgm:spPr/>
      <dgm:t>
        <a:bodyPr/>
        <a:lstStyle/>
        <a:p>
          <a:endParaRPr lang="en-US"/>
        </a:p>
      </dgm:t>
    </dgm:pt>
    <dgm:pt modelId="{620A8B69-94E6-4CD5-B8C8-48742E5A5588}">
      <dgm:prSet custT="1"/>
      <dgm:spPr/>
      <dgm:t>
        <a:bodyPr/>
        <a:lstStyle/>
        <a:p>
          <a:r>
            <a:rPr lang="en-US" sz="1600" i="0" dirty="0"/>
            <a:t>Tips and tricks on how to complete accurate and timely IPEDS submissions</a:t>
          </a:r>
        </a:p>
      </dgm:t>
    </dgm:pt>
    <dgm:pt modelId="{DE6B0C58-B0E4-4313-AE4D-C747A8354735}" type="parTrans" cxnId="{AF2D304F-6142-4C43-B020-2D47B713A372}">
      <dgm:prSet/>
      <dgm:spPr/>
      <dgm:t>
        <a:bodyPr/>
        <a:lstStyle/>
        <a:p>
          <a:endParaRPr lang="en-US"/>
        </a:p>
      </dgm:t>
    </dgm:pt>
    <dgm:pt modelId="{7B099755-401B-4099-9392-3E4181563A1D}" type="sibTrans" cxnId="{AF2D304F-6142-4C43-B020-2D47B713A372}">
      <dgm:prSet/>
      <dgm:spPr/>
      <dgm:t>
        <a:bodyPr/>
        <a:lstStyle/>
        <a:p>
          <a:endParaRPr lang="en-US"/>
        </a:p>
      </dgm:t>
    </dgm:pt>
    <dgm:pt modelId="{D761B521-55DA-41B5-BDCB-F37F8459162B}">
      <dgm:prSet custT="1"/>
      <dgm:spPr/>
      <dgm:t>
        <a:bodyPr/>
        <a:lstStyle/>
        <a:p>
          <a:endParaRPr lang="en-US" sz="1600" i="0" dirty="0"/>
        </a:p>
      </dgm:t>
    </dgm:pt>
    <dgm:pt modelId="{FBBB39D3-E814-4B71-AAAA-9BD234BA9EEB}" type="parTrans" cxnId="{5B82F602-85FC-46F3-B089-3806CA3C5F98}">
      <dgm:prSet/>
      <dgm:spPr/>
      <dgm:t>
        <a:bodyPr/>
        <a:lstStyle/>
        <a:p>
          <a:endParaRPr lang="en-US"/>
        </a:p>
      </dgm:t>
    </dgm:pt>
    <dgm:pt modelId="{DD8D6868-2243-4C5F-8D52-9C78AB3BE2AE}" type="sibTrans" cxnId="{5B82F602-85FC-46F3-B089-3806CA3C5F98}">
      <dgm:prSet/>
      <dgm:spPr/>
      <dgm:t>
        <a:bodyPr/>
        <a:lstStyle/>
        <a:p>
          <a:endParaRPr lang="en-US"/>
        </a:p>
      </dgm:t>
    </dgm:pt>
    <dgm:pt modelId="{7D884106-9238-42E2-8043-EC7E17C30085}">
      <dgm:prSet custT="1"/>
      <dgm:spPr/>
      <dgm:t>
        <a:bodyPr/>
        <a:lstStyle/>
        <a:p>
          <a:pPr>
            <a:buFontTx/>
            <a:buNone/>
          </a:pPr>
          <a:r>
            <a:rPr lang="en-US" sz="1600" b="1" i="1" dirty="0"/>
            <a:t>IPEDS Keyholder Efficiencies: Reducing the Reporting Burden</a:t>
          </a:r>
        </a:p>
      </dgm:t>
    </dgm:pt>
    <dgm:pt modelId="{E0263698-461C-4B09-93D0-138B49A2E9A5}" type="parTrans" cxnId="{09AD2655-A178-4A2F-8E52-A27809FBAF10}">
      <dgm:prSet/>
      <dgm:spPr/>
      <dgm:t>
        <a:bodyPr/>
        <a:lstStyle/>
        <a:p>
          <a:endParaRPr lang="en-US"/>
        </a:p>
      </dgm:t>
    </dgm:pt>
    <dgm:pt modelId="{78C46EEF-CB24-43F9-B040-2E478BB44A85}" type="sibTrans" cxnId="{09AD2655-A178-4A2F-8E52-A27809FBAF10}">
      <dgm:prSet/>
      <dgm:spPr/>
      <dgm:t>
        <a:bodyPr/>
        <a:lstStyle/>
        <a:p>
          <a:endParaRPr lang="en-US"/>
        </a:p>
      </dgm:t>
    </dgm:pt>
    <dgm:pt modelId="{CB5725C8-6480-4881-BD29-311FFDAA9321}">
      <dgm:prSet custT="1"/>
      <dgm:spPr/>
      <dgm:t>
        <a:bodyPr/>
        <a:lstStyle/>
        <a:p>
          <a:r>
            <a:rPr lang="en-US" sz="1600" i="0" dirty="0"/>
            <a:t>Data providers with 10-24 months of experience</a:t>
          </a:r>
        </a:p>
      </dgm:t>
    </dgm:pt>
    <dgm:pt modelId="{2C1EB3EB-952A-440A-B739-63B370D4DBBF}" type="parTrans" cxnId="{BA743D6A-309A-469B-8A09-7B2382E048C0}">
      <dgm:prSet/>
      <dgm:spPr/>
      <dgm:t>
        <a:bodyPr/>
        <a:lstStyle/>
        <a:p>
          <a:endParaRPr lang="en-US"/>
        </a:p>
      </dgm:t>
    </dgm:pt>
    <dgm:pt modelId="{75CEF9F6-3C76-4240-B457-B3C84B5F59C3}" type="sibTrans" cxnId="{BA743D6A-309A-469B-8A09-7B2382E048C0}">
      <dgm:prSet/>
      <dgm:spPr/>
      <dgm:t>
        <a:bodyPr/>
        <a:lstStyle/>
        <a:p>
          <a:endParaRPr lang="en-US"/>
        </a:p>
      </dgm:t>
    </dgm:pt>
    <dgm:pt modelId="{33ED9178-6ADB-43A4-8EB0-913A381C6D6F}">
      <dgm:prSet custT="1"/>
      <dgm:spPr/>
      <dgm:t>
        <a:bodyPr/>
        <a:lstStyle/>
        <a:p>
          <a:r>
            <a:rPr lang="en-US" sz="1600" i="0" dirty="0"/>
            <a:t>Introduces and expands upon concepts for IPEDS Keyholders, including: cleaning data files, leveraging IPEDS data at your institution, reducing the burden of IPEDS reporting with process management and reporting, benchmarking data, and creating benchmarking reports</a:t>
          </a:r>
        </a:p>
      </dgm:t>
    </dgm:pt>
    <dgm:pt modelId="{B47AF45F-7DAE-437B-8252-0D71D55DAD7B}" type="parTrans" cxnId="{9933CFA4-9B9B-4249-B0F5-0211EAA2B764}">
      <dgm:prSet/>
      <dgm:spPr/>
      <dgm:t>
        <a:bodyPr/>
        <a:lstStyle/>
        <a:p>
          <a:endParaRPr lang="en-US"/>
        </a:p>
      </dgm:t>
    </dgm:pt>
    <dgm:pt modelId="{289AE823-CB2D-478D-A390-89F1447A4416}" type="sibTrans" cxnId="{9933CFA4-9B9B-4249-B0F5-0211EAA2B764}">
      <dgm:prSet/>
      <dgm:spPr/>
      <dgm:t>
        <a:bodyPr/>
        <a:lstStyle/>
        <a:p>
          <a:endParaRPr lang="en-US"/>
        </a:p>
      </dgm:t>
    </dgm:pt>
    <dgm:pt modelId="{9B729DCE-0EAF-436F-A128-1E99B38996CF}">
      <dgm:prSet custT="1"/>
      <dgm:spPr/>
      <dgm:t>
        <a:bodyPr/>
        <a:lstStyle/>
        <a:p>
          <a:endParaRPr lang="en-US" sz="1600" i="0" dirty="0"/>
        </a:p>
      </dgm:t>
    </dgm:pt>
    <dgm:pt modelId="{BB9721E8-F725-4F99-8546-A76D1E99188A}" type="parTrans" cxnId="{C3B01E46-8D1B-4540-9AC9-D0EA4EEE4B3F}">
      <dgm:prSet/>
      <dgm:spPr/>
      <dgm:t>
        <a:bodyPr/>
        <a:lstStyle/>
        <a:p>
          <a:endParaRPr lang="en-US"/>
        </a:p>
      </dgm:t>
    </dgm:pt>
    <dgm:pt modelId="{E4D3B79C-A69E-40A4-9DCA-B24D2A1E226C}" type="sibTrans" cxnId="{C3B01E46-8D1B-4540-9AC9-D0EA4EEE4B3F}">
      <dgm:prSet/>
      <dgm:spPr/>
      <dgm:t>
        <a:bodyPr/>
        <a:lstStyle/>
        <a:p>
          <a:endParaRPr lang="en-US"/>
        </a:p>
      </dgm:t>
    </dgm:pt>
    <dgm:pt modelId="{05EC6222-131A-45B8-ACE6-8B96126C61DF}">
      <dgm:prSet phldrT="[Text]" custT="1"/>
      <dgm:spPr/>
      <dgm:t>
        <a:bodyPr/>
        <a:lstStyle/>
        <a:p>
          <a:pPr algn="ctr"/>
          <a:r>
            <a:rPr lang="en-US" sz="2000" b="1" i="0" u="none" dirty="0"/>
            <a:t>Launched September 2016</a:t>
          </a:r>
          <a:endParaRPr lang="en-US" sz="1800" b="0" i="0" u="none" dirty="0"/>
        </a:p>
      </dgm:t>
    </dgm:pt>
    <dgm:pt modelId="{D403836C-83CA-4548-9127-A52DB8031205}" type="sibTrans" cxnId="{4A8ACA6F-2115-4A94-A65E-9694CFD487EF}">
      <dgm:prSet/>
      <dgm:spPr/>
      <dgm:t>
        <a:bodyPr/>
        <a:lstStyle/>
        <a:p>
          <a:endParaRPr lang="en-US" sz="1400"/>
        </a:p>
      </dgm:t>
    </dgm:pt>
    <dgm:pt modelId="{0C8AF700-0901-422B-B8D8-A58CD77EE4A6}" type="parTrans" cxnId="{4A8ACA6F-2115-4A94-A65E-9694CFD487EF}">
      <dgm:prSet/>
      <dgm:spPr/>
      <dgm:t>
        <a:bodyPr/>
        <a:lstStyle/>
        <a:p>
          <a:endParaRPr lang="en-US" sz="1400"/>
        </a:p>
      </dgm:t>
    </dgm:pt>
    <dgm:pt modelId="{D82449C5-6948-43A0-985A-65823BFD5C33}" type="pres">
      <dgm:prSet presAssocID="{8AAD863B-9569-4A52-A4AE-EB5E13B7FF31}" presName="linear" presStyleCnt="0">
        <dgm:presLayoutVars>
          <dgm:dir val="rev"/>
          <dgm:animLvl val="lvl"/>
          <dgm:resizeHandles val="exact"/>
        </dgm:presLayoutVars>
      </dgm:prSet>
      <dgm:spPr/>
    </dgm:pt>
    <dgm:pt modelId="{48B295DF-E800-4364-AECC-6481DEE1336E}" type="pres">
      <dgm:prSet presAssocID="{05EC6222-131A-45B8-ACE6-8B96126C61DF}" presName="parentLin" presStyleCnt="0"/>
      <dgm:spPr/>
    </dgm:pt>
    <dgm:pt modelId="{16131A87-909E-4B10-A1E4-CA72A0697D8B}" type="pres">
      <dgm:prSet presAssocID="{05EC6222-131A-45B8-ACE6-8B96126C61DF}" presName="parentLeftMargin" presStyleLbl="node1" presStyleIdx="0" presStyleCnt="1"/>
      <dgm:spPr/>
    </dgm:pt>
    <dgm:pt modelId="{7375705B-AE0F-4A34-B977-A21D46EAD25D}" type="pres">
      <dgm:prSet presAssocID="{05EC6222-131A-45B8-ACE6-8B96126C61DF}" presName="parentText" presStyleLbl="node1" presStyleIdx="0" presStyleCnt="1" custScaleX="128985" custScaleY="151292" custLinFactNeighborX="2895" custLinFactNeighborY="-40049">
        <dgm:presLayoutVars>
          <dgm:chMax val="0"/>
          <dgm:bulletEnabled val="1"/>
        </dgm:presLayoutVars>
      </dgm:prSet>
      <dgm:spPr/>
    </dgm:pt>
    <dgm:pt modelId="{F7F1193B-23AB-48C2-BFF3-52953D6B4CF1}" type="pres">
      <dgm:prSet presAssocID="{05EC6222-131A-45B8-ACE6-8B96126C61DF}" presName="negativeSpace" presStyleCnt="0"/>
      <dgm:spPr/>
    </dgm:pt>
    <dgm:pt modelId="{F282C10E-CF1D-4FEA-86D0-5B6A2DCA56B6}" type="pres">
      <dgm:prSet presAssocID="{05EC6222-131A-45B8-ACE6-8B96126C61DF}" presName="childText" presStyleLbl="conFgAcc1" presStyleIdx="0" presStyleCnt="1">
        <dgm:presLayoutVars>
          <dgm:bulletEnabled val="1"/>
        </dgm:presLayoutVars>
      </dgm:prSet>
      <dgm:spPr/>
    </dgm:pt>
  </dgm:ptLst>
  <dgm:cxnLst>
    <dgm:cxn modelId="{9120D7D8-BDA7-4ED2-AF57-3B68566B6F08}" type="presOf" srcId="{05EC6222-131A-45B8-ACE6-8B96126C61DF}" destId="{7375705B-AE0F-4A34-B977-A21D46EAD25D}" srcOrd="1" destOrd="0" presId="urn:microsoft.com/office/officeart/2005/8/layout/list1"/>
    <dgm:cxn modelId="{D411093A-F6B6-4049-8FDD-94C658ACF11B}" srcId="{05EC6222-131A-45B8-ACE6-8B96126C61DF}" destId="{D5B1848D-38AA-4FDB-BB1D-D06F63743A5F}" srcOrd="1" destOrd="0" parTransId="{4E0540BA-10E6-42E0-BF70-88193C5DC226}" sibTransId="{054EEF30-3369-4913-A9B3-D70EA003BF24}"/>
    <dgm:cxn modelId="{A854B482-E31D-472B-9318-8EE9E565A6D1}" type="presOf" srcId="{80D06C5E-93D9-4A3C-BFCD-8A2E9B857665}" destId="{F282C10E-CF1D-4FEA-86D0-5B6A2DCA56B6}" srcOrd="0" destOrd="0" presId="urn:microsoft.com/office/officeart/2005/8/layout/list1"/>
    <dgm:cxn modelId="{15695BC6-AEC5-4099-B53C-245D43B12D2C}" type="presOf" srcId="{05EC6222-131A-45B8-ACE6-8B96126C61DF}" destId="{16131A87-909E-4B10-A1E4-CA72A0697D8B}" srcOrd="0" destOrd="0" presId="urn:microsoft.com/office/officeart/2005/8/layout/list1"/>
    <dgm:cxn modelId="{AF2D304F-6142-4C43-B020-2D47B713A372}" srcId="{05EC6222-131A-45B8-ACE6-8B96126C61DF}" destId="{620A8B69-94E6-4CD5-B8C8-48742E5A5588}" srcOrd="4" destOrd="0" parTransId="{DE6B0C58-B0E4-4313-AE4D-C747A8354735}" sibTransId="{7B099755-401B-4099-9392-3E4181563A1D}"/>
    <dgm:cxn modelId="{4A8ACA6F-2115-4A94-A65E-9694CFD487EF}" srcId="{8AAD863B-9569-4A52-A4AE-EB5E13B7FF31}" destId="{05EC6222-131A-45B8-ACE6-8B96126C61DF}" srcOrd="0" destOrd="0" parTransId="{0C8AF700-0901-422B-B8D8-A58CD77EE4A6}" sibTransId="{D403836C-83CA-4548-9127-A52DB8031205}"/>
    <dgm:cxn modelId="{1E852867-9EF4-4C89-BFC3-A478E45E6F9B}" srcId="{05EC6222-131A-45B8-ACE6-8B96126C61DF}" destId="{B634A738-E509-432D-AC5E-B71A7F73DDBE}" srcOrd="3" destOrd="0" parTransId="{4F185845-45EA-468E-8514-3DD35736C8E4}" sibTransId="{B702C99B-ACBF-4DEC-82D2-EEB2C548F3D4}"/>
    <dgm:cxn modelId="{C3B01E46-8D1B-4540-9AC9-D0EA4EEE4B3F}" srcId="{05EC6222-131A-45B8-ACE6-8B96126C61DF}" destId="{9B729DCE-0EAF-436F-A128-1E99B38996CF}" srcOrd="9" destOrd="0" parTransId="{BB9721E8-F725-4F99-8546-A76D1E99188A}" sibTransId="{E4D3B79C-A69E-40A4-9DCA-B24D2A1E226C}"/>
    <dgm:cxn modelId="{010DF828-9471-46FD-B258-F3DC263EE853}" srcId="{05EC6222-131A-45B8-ACE6-8B96126C61DF}" destId="{7CE869DD-DCA1-4720-911D-3565E742890C}" srcOrd="2" destOrd="0" parTransId="{77CFC3D1-E163-428A-88A1-7AD4476EDF4A}" sibTransId="{E050A4FC-EC5D-4A0B-8A1D-08B624623E06}"/>
    <dgm:cxn modelId="{BF5AB65A-9028-4456-A573-B8F83C9A7A00}" type="presOf" srcId="{D5B1848D-38AA-4FDB-BB1D-D06F63743A5F}" destId="{F282C10E-CF1D-4FEA-86D0-5B6A2DCA56B6}" srcOrd="0" destOrd="1" presId="urn:microsoft.com/office/officeart/2005/8/layout/list1"/>
    <dgm:cxn modelId="{9933CFA4-9B9B-4249-B0F5-0211EAA2B764}" srcId="{05EC6222-131A-45B8-ACE6-8B96126C61DF}" destId="{33ED9178-6ADB-43A4-8EB0-913A381C6D6F}" srcOrd="8" destOrd="0" parTransId="{B47AF45F-7DAE-437B-8252-0D71D55DAD7B}" sibTransId="{289AE823-CB2D-478D-A390-89F1447A4416}"/>
    <dgm:cxn modelId="{A1FDADD5-6AF3-4C73-B001-80F7B27F645F}" srcId="{05EC6222-131A-45B8-ACE6-8B96126C61DF}" destId="{80D06C5E-93D9-4A3C-BFCD-8A2E9B857665}" srcOrd="0" destOrd="0" parTransId="{3090ED91-82E4-4E00-AC9B-4FCB1809AC79}" sibTransId="{973ACE4D-C26B-462B-8FE5-7776D4A61D3B}"/>
    <dgm:cxn modelId="{CF217CA4-C61F-40FE-8354-3A6B2C4B865C}" type="presOf" srcId="{8AAD863B-9569-4A52-A4AE-EB5E13B7FF31}" destId="{D82449C5-6948-43A0-985A-65823BFD5C33}" srcOrd="0" destOrd="0" presId="urn:microsoft.com/office/officeart/2005/8/layout/list1"/>
    <dgm:cxn modelId="{09AD2655-A178-4A2F-8E52-A27809FBAF10}" srcId="{05EC6222-131A-45B8-ACE6-8B96126C61DF}" destId="{7D884106-9238-42E2-8043-EC7E17C30085}" srcOrd="6" destOrd="0" parTransId="{E0263698-461C-4B09-93D0-138B49A2E9A5}" sibTransId="{78C46EEF-CB24-43F9-B040-2E478BB44A85}"/>
    <dgm:cxn modelId="{C6AFA2F6-B245-4B77-ADF4-A7E067095E29}" type="presOf" srcId="{7CE869DD-DCA1-4720-911D-3565E742890C}" destId="{F282C10E-CF1D-4FEA-86D0-5B6A2DCA56B6}" srcOrd="0" destOrd="2" presId="urn:microsoft.com/office/officeart/2005/8/layout/list1"/>
    <dgm:cxn modelId="{8AC4323F-8A33-4FD7-AA6F-13CC56EC122E}" type="presOf" srcId="{B634A738-E509-432D-AC5E-B71A7F73DDBE}" destId="{F282C10E-CF1D-4FEA-86D0-5B6A2DCA56B6}" srcOrd="0" destOrd="3" presId="urn:microsoft.com/office/officeart/2005/8/layout/list1"/>
    <dgm:cxn modelId="{FD89EAFF-B8AC-4D8C-AB28-30FBC6D4AC02}" type="presOf" srcId="{9B729DCE-0EAF-436F-A128-1E99B38996CF}" destId="{F282C10E-CF1D-4FEA-86D0-5B6A2DCA56B6}" srcOrd="0" destOrd="9" presId="urn:microsoft.com/office/officeart/2005/8/layout/list1"/>
    <dgm:cxn modelId="{5B82F602-85FC-46F3-B089-3806CA3C5F98}" srcId="{05EC6222-131A-45B8-ACE6-8B96126C61DF}" destId="{D761B521-55DA-41B5-BDCB-F37F8459162B}" srcOrd="5" destOrd="0" parTransId="{FBBB39D3-E814-4B71-AAAA-9BD234BA9EEB}" sibTransId="{DD8D6868-2243-4C5F-8D52-9C78AB3BE2AE}"/>
    <dgm:cxn modelId="{BA743D6A-309A-469B-8A09-7B2382E048C0}" srcId="{05EC6222-131A-45B8-ACE6-8B96126C61DF}" destId="{CB5725C8-6480-4881-BD29-311FFDAA9321}" srcOrd="7" destOrd="0" parTransId="{2C1EB3EB-952A-440A-B739-63B370D4DBBF}" sibTransId="{75CEF9F6-3C76-4240-B457-B3C84B5F59C3}"/>
    <dgm:cxn modelId="{D63FFDF1-3FB4-4942-99A5-A4539693ABCE}" type="presOf" srcId="{33ED9178-6ADB-43A4-8EB0-913A381C6D6F}" destId="{F282C10E-CF1D-4FEA-86D0-5B6A2DCA56B6}" srcOrd="0" destOrd="8" presId="urn:microsoft.com/office/officeart/2005/8/layout/list1"/>
    <dgm:cxn modelId="{CF92C454-3C07-498B-BD8F-7F6CB1F0A3DC}" type="presOf" srcId="{620A8B69-94E6-4CD5-B8C8-48742E5A5588}" destId="{F282C10E-CF1D-4FEA-86D0-5B6A2DCA56B6}" srcOrd="0" destOrd="4" presId="urn:microsoft.com/office/officeart/2005/8/layout/list1"/>
    <dgm:cxn modelId="{FED82625-893C-40B1-ACEE-C497EE5D1F39}" type="presOf" srcId="{D761B521-55DA-41B5-BDCB-F37F8459162B}" destId="{F282C10E-CF1D-4FEA-86D0-5B6A2DCA56B6}" srcOrd="0" destOrd="5" presId="urn:microsoft.com/office/officeart/2005/8/layout/list1"/>
    <dgm:cxn modelId="{67F3C318-521D-42C7-B9E1-C98C508B9AEC}" type="presOf" srcId="{CB5725C8-6480-4881-BD29-311FFDAA9321}" destId="{F282C10E-CF1D-4FEA-86D0-5B6A2DCA56B6}" srcOrd="0" destOrd="7" presId="urn:microsoft.com/office/officeart/2005/8/layout/list1"/>
    <dgm:cxn modelId="{A3DEEA6C-BCA5-4BA7-A1C4-D262364D789B}" type="presOf" srcId="{7D884106-9238-42E2-8043-EC7E17C30085}" destId="{F282C10E-CF1D-4FEA-86D0-5B6A2DCA56B6}" srcOrd="0" destOrd="6" presId="urn:microsoft.com/office/officeart/2005/8/layout/list1"/>
    <dgm:cxn modelId="{C73F74C3-83D5-4A6A-BFFE-DBB687F1231B}" type="presParOf" srcId="{D82449C5-6948-43A0-985A-65823BFD5C33}" destId="{48B295DF-E800-4364-AECC-6481DEE1336E}" srcOrd="0" destOrd="0" presId="urn:microsoft.com/office/officeart/2005/8/layout/list1"/>
    <dgm:cxn modelId="{51886F94-A2E6-4624-A8A6-50CA566EE512}" type="presParOf" srcId="{48B295DF-E800-4364-AECC-6481DEE1336E}" destId="{16131A87-909E-4B10-A1E4-CA72A0697D8B}" srcOrd="0" destOrd="0" presId="urn:microsoft.com/office/officeart/2005/8/layout/list1"/>
    <dgm:cxn modelId="{50654A4E-FDEB-4C91-8120-BFFE9EF4DB4F}" type="presParOf" srcId="{48B295DF-E800-4364-AECC-6481DEE1336E}" destId="{7375705B-AE0F-4A34-B977-A21D46EAD25D}" srcOrd="1" destOrd="0" presId="urn:microsoft.com/office/officeart/2005/8/layout/list1"/>
    <dgm:cxn modelId="{387C738E-4083-4435-8EE0-A7CC10F2C433}" type="presParOf" srcId="{D82449C5-6948-43A0-985A-65823BFD5C33}" destId="{F7F1193B-23AB-48C2-BFF3-52953D6B4CF1}" srcOrd="1" destOrd="0" presId="urn:microsoft.com/office/officeart/2005/8/layout/list1"/>
    <dgm:cxn modelId="{82CF7C5E-E512-41C4-BC9F-604F0C9E8B99}" type="presParOf" srcId="{D82449C5-6948-43A0-985A-65823BFD5C33}" destId="{F282C10E-CF1D-4FEA-86D0-5B6A2DCA56B6}"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D207E5-2ECE-41E8-B2A2-DFBC7CE243A6}" type="doc">
      <dgm:prSet loTypeId="urn:microsoft.com/office/officeart/2005/8/layout/list1" loCatId="list" qsTypeId="urn:microsoft.com/office/officeart/2005/8/quickstyle/simple5" qsCatId="simple" csTypeId="urn:microsoft.com/office/officeart/2005/8/colors/colorful4" csCatId="colorful" phldr="1"/>
      <dgm:spPr/>
      <dgm:t>
        <a:bodyPr/>
        <a:lstStyle/>
        <a:p>
          <a:endParaRPr lang="en-US"/>
        </a:p>
      </dgm:t>
    </dgm:pt>
    <dgm:pt modelId="{A5651498-5689-4617-8FBD-D829E60DF5A2}">
      <dgm:prSet phldrT="[Text]" custT="1"/>
      <dgm:spPr/>
      <dgm:t>
        <a:bodyPr/>
        <a:lstStyle/>
        <a:p>
          <a:pPr algn="ctr"/>
          <a:r>
            <a:rPr lang="en-US" sz="2400" b="1" u="sng" dirty="0"/>
            <a:t>June 12 – 14, 2017: Face-to-Face Meeting</a:t>
          </a:r>
        </a:p>
      </dgm:t>
    </dgm:pt>
    <dgm:pt modelId="{677560A6-028C-4338-9534-1B57911626B3}" type="parTrans" cxnId="{883BC6E9-4A72-43B2-8265-85DEF679F1B2}">
      <dgm:prSet/>
      <dgm:spPr/>
      <dgm:t>
        <a:bodyPr/>
        <a:lstStyle/>
        <a:p>
          <a:endParaRPr lang="en-US"/>
        </a:p>
      </dgm:t>
    </dgm:pt>
    <dgm:pt modelId="{BB64A5F6-6A2D-48DB-8256-389C249B3CBE}" type="sibTrans" cxnId="{883BC6E9-4A72-43B2-8265-85DEF679F1B2}">
      <dgm:prSet/>
      <dgm:spPr/>
      <dgm:t>
        <a:bodyPr/>
        <a:lstStyle/>
        <a:p>
          <a:endParaRPr lang="en-US"/>
        </a:p>
      </dgm:t>
    </dgm:pt>
    <dgm:pt modelId="{8654FACA-553D-4FB2-9A9D-83D16F529225}">
      <dgm:prSet phldrT="[Text]" custT="1"/>
      <dgm:spPr/>
      <dgm:t>
        <a:bodyPr/>
        <a:lstStyle/>
        <a:p>
          <a:pPr algn="ctr"/>
          <a:r>
            <a:rPr lang="en-US" sz="2400" b="1" u="sng" dirty="0"/>
            <a:t>In Development: NDI Online Course</a:t>
          </a:r>
        </a:p>
      </dgm:t>
    </dgm:pt>
    <dgm:pt modelId="{710CCB8E-4CDC-4118-B513-A83DD1E37B24}" type="parTrans" cxnId="{9500A9F8-CC7F-4EFE-9EE3-4E3D6A3FA72C}">
      <dgm:prSet/>
      <dgm:spPr/>
      <dgm:t>
        <a:bodyPr/>
        <a:lstStyle/>
        <a:p>
          <a:endParaRPr lang="en-US"/>
        </a:p>
      </dgm:t>
    </dgm:pt>
    <dgm:pt modelId="{17C05D32-713E-4D21-B18B-D1248F7440F9}" type="sibTrans" cxnId="{9500A9F8-CC7F-4EFE-9EE3-4E3D6A3FA72C}">
      <dgm:prSet/>
      <dgm:spPr/>
      <dgm:t>
        <a:bodyPr/>
        <a:lstStyle/>
        <a:p>
          <a:endParaRPr lang="en-US"/>
        </a:p>
      </dgm:t>
    </dgm:pt>
    <dgm:pt modelId="{B51DB550-9C1F-40EA-BE2F-61D14215FBE5}">
      <dgm:prSet custT="1"/>
      <dgm:spPr/>
      <dgm:t>
        <a:bodyPr/>
        <a:lstStyle/>
        <a:p>
          <a:r>
            <a:rPr lang="en-US" sz="1800"/>
            <a:t>Exponentially increase access</a:t>
          </a:r>
          <a:endParaRPr lang="en-US" sz="1800" dirty="0"/>
        </a:p>
      </dgm:t>
    </dgm:pt>
    <dgm:pt modelId="{01BFC08B-7D81-418F-8F44-2494F1AEA376}" type="parTrans" cxnId="{5FCEDA9F-3E4D-4983-BF9D-DAC54F91C7FF}">
      <dgm:prSet/>
      <dgm:spPr/>
      <dgm:t>
        <a:bodyPr/>
        <a:lstStyle/>
        <a:p>
          <a:endParaRPr lang="en-US"/>
        </a:p>
      </dgm:t>
    </dgm:pt>
    <dgm:pt modelId="{6BBBB339-F7DD-410F-8548-28BE0CF62017}" type="sibTrans" cxnId="{5FCEDA9F-3E4D-4983-BF9D-DAC54F91C7FF}">
      <dgm:prSet/>
      <dgm:spPr/>
      <dgm:t>
        <a:bodyPr/>
        <a:lstStyle/>
        <a:p>
          <a:endParaRPr lang="en-US"/>
        </a:p>
      </dgm:t>
    </dgm:pt>
    <dgm:pt modelId="{1D57F864-6BA0-4E51-9454-D2E9AF4CFFE6}">
      <dgm:prSet phldrT="[Text]" custT="1"/>
      <dgm:spPr/>
      <dgm:t>
        <a:bodyPr/>
        <a:lstStyle/>
        <a:p>
          <a:r>
            <a:rPr lang="en-US" sz="1800" dirty="0"/>
            <a:t>Content includes presentations and lectures that provide 30 participants with an overview of NCES and detailed instruction on NCES datasets and tools, such as weighting, confidentiality, and restricted use licensing protocols</a:t>
          </a:r>
        </a:p>
      </dgm:t>
    </dgm:pt>
    <dgm:pt modelId="{8268A6E3-93B2-4ACB-8B88-C60CC97E42CB}" type="parTrans" cxnId="{76532923-3015-4A0F-A79F-24B8ACD30A98}">
      <dgm:prSet/>
      <dgm:spPr/>
      <dgm:t>
        <a:bodyPr/>
        <a:lstStyle/>
        <a:p>
          <a:endParaRPr lang="en-US"/>
        </a:p>
      </dgm:t>
    </dgm:pt>
    <dgm:pt modelId="{732090D0-4EED-43D2-813C-F196F1A4FBBF}" type="sibTrans" cxnId="{76532923-3015-4A0F-A79F-24B8ACD30A98}">
      <dgm:prSet/>
      <dgm:spPr/>
      <dgm:t>
        <a:bodyPr/>
        <a:lstStyle/>
        <a:p>
          <a:endParaRPr lang="en-US"/>
        </a:p>
      </dgm:t>
    </dgm:pt>
    <dgm:pt modelId="{2977D2EF-4EED-4764-9894-516FD1EC90C2}">
      <dgm:prSet custT="1"/>
      <dgm:spPr/>
      <dgm:t>
        <a:bodyPr/>
        <a:lstStyle/>
        <a:p>
          <a:r>
            <a:rPr lang="en-US" sz="1800" dirty="0"/>
            <a:t>Enhances and maximizes face-to-face meeting time for small cohort of 30</a:t>
          </a:r>
        </a:p>
      </dgm:t>
    </dgm:pt>
    <dgm:pt modelId="{CCB96285-F3A9-4B1A-8F55-C9AF3958BCCE}" type="parTrans" cxnId="{89D615A7-2C84-4A91-BEF6-880B4F60DA27}">
      <dgm:prSet/>
      <dgm:spPr/>
      <dgm:t>
        <a:bodyPr/>
        <a:lstStyle/>
        <a:p>
          <a:endParaRPr lang="en-US"/>
        </a:p>
      </dgm:t>
    </dgm:pt>
    <dgm:pt modelId="{6CF80018-7564-44B3-872C-621925C4F02B}" type="sibTrans" cxnId="{89D615A7-2C84-4A91-BEF6-880B4F60DA27}">
      <dgm:prSet/>
      <dgm:spPr/>
      <dgm:t>
        <a:bodyPr/>
        <a:lstStyle/>
        <a:p>
          <a:endParaRPr lang="en-US"/>
        </a:p>
      </dgm:t>
    </dgm:pt>
    <dgm:pt modelId="{E19EDC24-D551-46B1-972C-8A0CE080E43E}">
      <dgm:prSet custT="1"/>
      <dgm:spPr/>
      <dgm:t>
        <a:bodyPr/>
        <a:lstStyle/>
        <a:p>
          <a:r>
            <a:rPr lang="en-US" sz="1800" dirty="0"/>
            <a:t>Increase likelihood of attendees producing scholarly and publishable research</a:t>
          </a:r>
        </a:p>
      </dgm:t>
    </dgm:pt>
    <dgm:pt modelId="{8128EF70-7BE0-4C7C-A8C0-63CFB534D343}" type="parTrans" cxnId="{10D63EB6-3122-4184-9859-FB1B747DEDE5}">
      <dgm:prSet/>
      <dgm:spPr/>
      <dgm:t>
        <a:bodyPr/>
        <a:lstStyle/>
        <a:p>
          <a:endParaRPr lang="en-US"/>
        </a:p>
      </dgm:t>
    </dgm:pt>
    <dgm:pt modelId="{28C63755-1A93-41AD-B357-32D9E3E03BE4}" type="sibTrans" cxnId="{10D63EB6-3122-4184-9859-FB1B747DEDE5}">
      <dgm:prSet/>
      <dgm:spPr/>
      <dgm:t>
        <a:bodyPr/>
        <a:lstStyle/>
        <a:p>
          <a:endParaRPr lang="en-US"/>
        </a:p>
      </dgm:t>
    </dgm:pt>
    <dgm:pt modelId="{81B7B75A-B32A-42DD-9F46-21A647AB2802}">
      <dgm:prSet custT="1"/>
      <dgm:spPr/>
      <dgm:t>
        <a:bodyPr/>
        <a:lstStyle/>
        <a:p>
          <a:r>
            <a:rPr lang="en-US" sz="1800" dirty="0"/>
            <a:t>Timeline:</a:t>
          </a:r>
        </a:p>
      </dgm:t>
    </dgm:pt>
    <dgm:pt modelId="{15FB498D-6B37-4F97-9FB1-1C1374080446}" type="parTrans" cxnId="{66BC3E75-D3CD-4936-A017-BF9D6D76FA7E}">
      <dgm:prSet/>
      <dgm:spPr/>
      <dgm:t>
        <a:bodyPr/>
        <a:lstStyle/>
        <a:p>
          <a:endParaRPr lang="en-US"/>
        </a:p>
      </dgm:t>
    </dgm:pt>
    <dgm:pt modelId="{F34EA443-8703-4ACE-9AF6-A3530E621427}" type="sibTrans" cxnId="{66BC3E75-D3CD-4936-A017-BF9D6D76FA7E}">
      <dgm:prSet/>
      <dgm:spPr/>
      <dgm:t>
        <a:bodyPr/>
        <a:lstStyle/>
        <a:p>
          <a:endParaRPr lang="en-US"/>
        </a:p>
      </dgm:t>
    </dgm:pt>
    <dgm:pt modelId="{AFA29477-9545-4D37-93B3-A1F499869B81}">
      <dgm:prSet custT="1"/>
      <dgm:spPr/>
      <dgm:t>
        <a:bodyPr/>
        <a:lstStyle/>
        <a:p>
          <a:r>
            <a:rPr lang="en-US" sz="1600" dirty="0"/>
            <a:t>Summer 2017 – pilot testing</a:t>
          </a:r>
        </a:p>
      </dgm:t>
    </dgm:pt>
    <dgm:pt modelId="{E866D74A-8512-49D3-BBF1-29F86022180A}" type="parTrans" cxnId="{79EC2CA6-8F60-41EE-B422-8B952EA4F2A9}">
      <dgm:prSet/>
      <dgm:spPr/>
    </dgm:pt>
    <dgm:pt modelId="{7360CFC9-3550-48AC-8963-21CCD13CFCAF}" type="sibTrans" cxnId="{79EC2CA6-8F60-41EE-B422-8B952EA4F2A9}">
      <dgm:prSet/>
      <dgm:spPr/>
    </dgm:pt>
    <dgm:pt modelId="{5D3FFEEB-369D-40A1-A9E1-21DD61353C90}">
      <dgm:prSet custT="1"/>
      <dgm:spPr/>
      <dgm:t>
        <a:bodyPr/>
        <a:lstStyle/>
        <a:p>
          <a:r>
            <a:rPr lang="en-US" sz="1600" dirty="0"/>
            <a:t>November 2017 - National launch</a:t>
          </a:r>
        </a:p>
      </dgm:t>
    </dgm:pt>
    <dgm:pt modelId="{CB04BD2E-F312-40BE-92FA-BC767E04E73D}" type="parTrans" cxnId="{6D94FC2B-253F-4282-88F7-9271D0960132}">
      <dgm:prSet/>
      <dgm:spPr/>
    </dgm:pt>
    <dgm:pt modelId="{9483B21F-925C-4E07-80E9-A943345C8FF9}" type="sibTrans" cxnId="{6D94FC2B-253F-4282-88F7-9271D0960132}">
      <dgm:prSet/>
      <dgm:spPr/>
    </dgm:pt>
    <dgm:pt modelId="{8D616AC1-53B5-4008-8CC9-41C02A086AA5}" type="pres">
      <dgm:prSet presAssocID="{2FD207E5-2ECE-41E8-B2A2-DFBC7CE243A6}" presName="linear" presStyleCnt="0">
        <dgm:presLayoutVars>
          <dgm:dir/>
          <dgm:animLvl val="lvl"/>
          <dgm:resizeHandles val="exact"/>
        </dgm:presLayoutVars>
      </dgm:prSet>
      <dgm:spPr/>
    </dgm:pt>
    <dgm:pt modelId="{4A7E418B-7AE2-4DBA-B4A5-AB0ACBFA4F17}" type="pres">
      <dgm:prSet presAssocID="{A5651498-5689-4617-8FBD-D829E60DF5A2}" presName="parentLin" presStyleCnt="0"/>
      <dgm:spPr/>
    </dgm:pt>
    <dgm:pt modelId="{51D3CDF6-C248-4A18-B2EC-3CC5B7B8E536}" type="pres">
      <dgm:prSet presAssocID="{A5651498-5689-4617-8FBD-D829E60DF5A2}" presName="parentLeftMargin" presStyleLbl="node1" presStyleIdx="0" presStyleCnt="2"/>
      <dgm:spPr/>
    </dgm:pt>
    <dgm:pt modelId="{B4F634DE-2D63-48E5-ADA5-F2BC955C9072}" type="pres">
      <dgm:prSet presAssocID="{A5651498-5689-4617-8FBD-D829E60DF5A2}" presName="parentText" presStyleLbl="node1" presStyleIdx="0" presStyleCnt="2" custScaleX="128599" custScaleY="58405" custLinFactNeighborY="-772">
        <dgm:presLayoutVars>
          <dgm:chMax val="0"/>
          <dgm:bulletEnabled val="1"/>
        </dgm:presLayoutVars>
      </dgm:prSet>
      <dgm:spPr/>
    </dgm:pt>
    <dgm:pt modelId="{1DAFCC19-9233-4767-915C-460B519D3504}" type="pres">
      <dgm:prSet presAssocID="{A5651498-5689-4617-8FBD-D829E60DF5A2}" presName="negativeSpace" presStyleCnt="0"/>
      <dgm:spPr/>
    </dgm:pt>
    <dgm:pt modelId="{0ECC0C1E-1E3C-48DB-BF5D-DA04EA1C8ABA}" type="pres">
      <dgm:prSet presAssocID="{A5651498-5689-4617-8FBD-D829E60DF5A2}" presName="childText" presStyleLbl="conFgAcc1" presStyleIdx="0" presStyleCnt="2" custScaleY="88610">
        <dgm:presLayoutVars>
          <dgm:bulletEnabled val="1"/>
        </dgm:presLayoutVars>
      </dgm:prSet>
      <dgm:spPr/>
    </dgm:pt>
    <dgm:pt modelId="{0813D07A-4693-4052-98E8-36CE0AA99289}" type="pres">
      <dgm:prSet presAssocID="{BB64A5F6-6A2D-48DB-8256-389C249B3CBE}" presName="spaceBetweenRectangles" presStyleCnt="0"/>
      <dgm:spPr/>
    </dgm:pt>
    <dgm:pt modelId="{C20394A1-DE6B-461D-A8E1-36B7A29D44EE}" type="pres">
      <dgm:prSet presAssocID="{8654FACA-553D-4FB2-9A9D-83D16F529225}" presName="parentLin" presStyleCnt="0"/>
      <dgm:spPr/>
    </dgm:pt>
    <dgm:pt modelId="{5A6B0221-C3F1-438D-9955-A569A5D9BDAA}" type="pres">
      <dgm:prSet presAssocID="{8654FACA-553D-4FB2-9A9D-83D16F529225}" presName="parentLeftMargin" presStyleLbl="node1" presStyleIdx="0" presStyleCnt="2"/>
      <dgm:spPr/>
    </dgm:pt>
    <dgm:pt modelId="{C1FD4272-1325-4EA7-9C78-FE6A98E16161}" type="pres">
      <dgm:prSet presAssocID="{8654FACA-553D-4FB2-9A9D-83D16F529225}" presName="parentText" presStyleLbl="node1" presStyleIdx="1" presStyleCnt="2" custScaleX="128248" custScaleY="57836">
        <dgm:presLayoutVars>
          <dgm:chMax val="0"/>
          <dgm:bulletEnabled val="1"/>
        </dgm:presLayoutVars>
      </dgm:prSet>
      <dgm:spPr/>
    </dgm:pt>
    <dgm:pt modelId="{8360AD58-5E3A-4730-90F3-7EF146074439}" type="pres">
      <dgm:prSet presAssocID="{8654FACA-553D-4FB2-9A9D-83D16F529225}" presName="negativeSpace" presStyleCnt="0"/>
      <dgm:spPr/>
    </dgm:pt>
    <dgm:pt modelId="{2F73AE95-CAC5-41F6-B40A-E59D3D16C168}" type="pres">
      <dgm:prSet presAssocID="{8654FACA-553D-4FB2-9A9D-83D16F529225}" presName="childText" presStyleLbl="conFgAcc1" presStyleIdx="1" presStyleCnt="2">
        <dgm:presLayoutVars>
          <dgm:bulletEnabled val="1"/>
        </dgm:presLayoutVars>
      </dgm:prSet>
      <dgm:spPr/>
    </dgm:pt>
  </dgm:ptLst>
  <dgm:cxnLst>
    <dgm:cxn modelId="{79EC2CA6-8F60-41EE-B422-8B952EA4F2A9}" srcId="{81B7B75A-B32A-42DD-9F46-21A647AB2802}" destId="{AFA29477-9545-4D37-93B3-A1F499869B81}" srcOrd="0" destOrd="0" parTransId="{E866D74A-8512-49D3-BBF1-29F86022180A}" sibTransId="{7360CFC9-3550-48AC-8963-21CCD13CFCAF}"/>
    <dgm:cxn modelId="{66BC3E75-D3CD-4936-A017-BF9D6D76FA7E}" srcId="{8654FACA-553D-4FB2-9A9D-83D16F529225}" destId="{81B7B75A-B32A-42DD-9F46-21A647AB2802}" srcOrd="3" destOrd="0" parTransId="{15FB498D-6B37-4F97-9FB1-1C1374080446}" sibTransId="{F34EA443-8703-4ACE-9AF6-A3530E621427}"/>
    <dgm:cxn modelId="{2F2EA2FA-772E-42FA-8ED8-AF640D5E3B35}" type="presOf" srcId="{E19EDC24-D551-46B1-972C-8A0CE080E43E}" destId="{2F73AE95-CAC5-41F6-B40A-E59D3D16C168}" srcOrd="0" destOrd="2" presId="urn:microsoft.com/office/officeart/2005/8/layout/list1"/>
    <dgm:cxn modelId="{5FCEDA9F-3E4D-4983-BF9D-DAC54F91C7FF}" srcId="{8654FACA-553D-4FB2-9A9D-83D16F529225}" destId="{B51DB550-9C1F-40EA-BE2F-61D14215FBE5}" srcOrd="0" destOrd="0" parTransId="{01BFC08B-7D81-418F-8F44-2494F1AEA376}" sibTransId="{6BBBB339-F7DD-410F-8548-28BE0CF62017}"/>
    <dgm:cxn modelId="{0D125638-A23C-4A8C-A16D-24134CC52274}" type="presOf" srcId="{2977D2EF-4EED-4764-9894-516FD1EC90C2}" destId="{2F73AE95-CAC5-41F6-B40A-E59D3D16C168}" srcOrd="0" destOrd="1" presId="urn:microsoft.com/office/officeart/2005/8/layout/list1"/>
    <dgm:cxn modelId="{ADB102C0-DE38-45E0-B9D8-178E576A6758}" type="presOf" srcId="{AFA29477-9545-4D37-93B3-A1F499869B81}" destId="{2F73AE95-CAC5-41F6-B40A-E59D3D16C168}" srcOrd="0" destOrd="4" presId="urn:microsoft.com/office/officeart/2005/8/layout/list1"/>
    <dgm:cxn modelId="{89D615A7-2C84-4A91-BEF6-880B4F60DA27}" srcId="{8654FACA-553D-4FB2-9A9D-83D16F529225}" destId="{2977D2EF-4EED-4764-9894-516FD1EC90C2}" srcOrd="1" destOrd="0" parTransId="{CCB96285-F3A9-4B1A-8F55-C9AF3958BCCE}" sibTransId="{6CF80018-7564-44B3-872C-621925C4F02B}"/>
    <dgm:cxn modelId="{883BC6E9-4A72-43B2-8265-85DEF679F1B2}" srcId="{2FD207E5-2ECE-41E8-B2A2-DFBC7CE243A6}" destId="{A5651498-5689-4617-8FBD-D829E60DF5A2}" srcOrd="0" destOrd="0" parTransId="{677560A6-028C-4338-9534-1B57911626B3}" sibTransId="{BB64A5F6-6A2D-48DB-8256-389C249B3CBE}"/>
    <dgm:cxn modelId="{05F22629-988A-4464-A630-171C2C1B6EE5}" type="presOf" srcId="{2FD207E5-2ECE-41E8-B2A2-DFBC7CE243A6}" destId="{8D616AC1-53B5-4008-8CC9-41C02A086AA5}" srcOrd="0" destOrd="0" presId="urn:microsoft.com/office/officeart/2005/8/layout/list1"/>
    <dgm:cxn modelId="{76532923-3015-4A0F-A79F-24B8ACD30A98}" srcId="{A5651498-5689-4617-8FBD-D829E60DF5A2}" destId="{1D57F864-6BA0-4E51-9454-D2E9AF4CFFE6}" srcOrd="0" destOrd="0" parTransId="{8268A6E3-93B2-4ACB-8B88-C60CC97E42CB}" sibTransId="{732090D0-4EED-43D2-813C-F196F1A4FBBF}"/>
    <dgm:cxn modelId="{9500A9F8-CC7F-4EFE-9EE3-4E3D6A3FA72C}" srcId="{2FD207E5-2ECE-41E8-B2A2-DFBC7CE243A6}" destId="{8654FACA-553D-4FB2-9A9D-83D16F529225}" srcOrd="1" destOrd="0" parTransId="{710CCB8E-4CDC-4118-B513-A83DD1E37B24}" sibTransId="{17C05D32-713E-4D21-B18B-D1248F7440F9}"/>
    <dgm:cxn modelId="{B431B261-385A-4E9A-A86A-03E00BABBBF6}" type="presOf" srcId="{A5651498-5689-4617-8FBD-D829E60DF5A2}" destId="{B4F634DE-2D63-48E5-ADA5-F2BC955C9072}" srcOrd="1" destOrd="0" presId="urn:microsoft.com/office/officeart/2005/8/layout/list1"/>
    <dgm:cxn modelId="{C7873D2E-8D13-4CD7-90E6-E84A255BC421}" type="presOf" srcId="{8654FACA-553D-4FB2-9A9D-83D16F529225}" destId="{C1FD4272-1325-4EA7-9C78-FE6A98E16161}" srcOrd="1" destOrd="0" presId="urn:microsoft.com/office/officeart/2005/8/layout/list1"/>
    <dgm:cxn modelId="{151AA34F-1D6C-4857-94A1-9E18D0BEF38A}" type="presOf" srcId="{81B7B75A-B32A-42DD-9F46-21A647AB2802}" destId="{2F73AE95-CAC5-41F6-B40A-E59D3D16C168}" srcOrd="0" destOrd="3" presId="urn:microsoft.com/office/officeart/2005/8/layout/list1"/>
    <dgm:cxn modelId="{CDD6E407-107D-4316-A779-E57AF202F251}" type="presOf" srcId="{B51DB550-9C1F-40EA-BE2F-61D14215FBE5}" destId="{2F73AE95-CAC5-41F6-B40A-E59D3D16C168}" srcOrd="0" destOrd="0" presId="urn:microsoft.com/office/officeart/2005/8/layout/list1"/>
    <dgm:cxn modelId="{DB3DB2A2-8AC4-4ED3-B56A-B0E965BBA7B0}" type="presOf" srcId="{5D3FFEEB-369D-40A1-A9E1-21DD61353C90}" destId="{2F73AE95-CAC5-41F6-B40A-E59D3D16C168}" srcOrd="0" destOrd="5" presId="urn:microsoft.com/office/officeart/2005/8/layout/list1"/>
    <dgm:cxn modelId="{D0A240A4-0309-42BD-BE2B-BD5CB58E1FD7}" type="presOf" srcId="{8654FACA-553D-4FB2-9A9D-83D16F529225}" destId="{5A6B0221-C3F1-438D-9955-A569A5D9BDAA}" srcOrd="0" destOrd="0" presId="urn:microsoft.com/office/officeart/2005/8/layout/list1"/>
    <dgm:cxn modelId="{708B23CF-CE2E-4442-B88E-42D8E2709110}" type="presOf" srcId="{A5651498-5689-4617-8FBD-D829E60DF5A2}" destId="{51D3CDF6-C248-4A18-B2EC-3CC5B7B8E536}" srcOrd="0" destOrd="0" presId="urn:microsoft.com/office/officeart/2005/8/layout/list1"/>
    <dgm:cxn modelId="{10D63EB6-3122-4184-9859-FB1B747DEDE5}" srcId="{8654FACA-553D-4FB2-9A9D-83D16F529225}" destId="{E19EDC24-D551-46B1-972C-8A0CE080E43E}" srcOrd="2" destOrd="0" parTransId="{8128EF70-7BE0-4C7C-A8C0-63CFB534D343}" sibTransId="{28C63755-1A93-41AD-B357-32D9E3E03BE4}"/>
    <dgm:cxn modelId="{AD68E1FA-73D0-4797-879D-D02A7924F963}" type="presOf" srcId="{1D57F864-6BA0-4E51-9454-D2E9AF4CFFE6}" destId="{0ECC0C1E-1E3C-48DB-BF5D-DA04EA1C8ABA}" srcOrd="0" destOrd="0" presId="urn:microsoft.com/office/officeart/2005/8/layout/list1"/>
    <dgm:cxn modelId="{6D94FC2B-253F-4282-88F7-9271D0960132}" srcId="{81B7B75A-B32A-42DD-9F46-21A647AB2802}" destId="{5D3FFEEB-369D-40A1-A9E1-21DD61353C90}" srcOrd="1" destOrd="0" parTransId="{CB04BD2E-F312-40BE-92FA-BC767E04E73D}" sibTransId="{9483B21F-925C-4E07-80E9-A943345C8FF9}"/>
    <dgm:cxn modelId="{67F53F9A-ACB0-4D6C-8F13-6D6BD71E3A47}" type="presParOf" srcId="{8D616AC1-53B5-4008-8CC9-41C02A086AA5}" destId="{4A7E418B-7AE2-4DBA-B4A5-AB0ACBFA4F17}" srcOrd="0" destOrd="0" presId="urn:microsoft.com/office/officeart/2005/8/layout/list1"/>
    <dgm:cxn modelId="{5F7AFF37-8570-4E75-AF15-F73180A8F5FA}" type="presParOf" srcId="{4A7E418B-7AE2-4DBA-B4A5-AB0ACBFA4F17}" destId="{51D3CDF6-C248-4A18-B2EC-3CC5B7B8E536}" srcOrd="0" destOrd="0" presId="urn:microsoft.com/office/officeart/2005/8/layout/list1"/>
    <dgm:cxn modelId="{E96D620D-350C-4DBC-BD0B-A21EEC87A7A7}" type="presParOf" srcId="{4A7E418B-7AE2-4DBA-B4A5-AB0ACBFA4F17}" destId="{B4F634DE-2D63-48E5-ADA5-F2BC955C9072}" srcOrd="1" destOrd="0" presId="urn:microsoft.com/office/officeart/2005/8/layout/list1"/>
    <dgm:cxn modelId="{FAC5E720-DBF8-4670-AD88-EF3C168A5D25}" type="presParOf" srcId="{8D616AC1-53B5-4008-8CC9-41C02A086AA5}" destId="{1DAFCC19-9233-4767-915C-460B519D3504}" srcOrd="1" destOrd="0" presId="urn:microsoft.com/office/officeart/2005/8/layout/list1"/>
    <dgm:cxn modelId="{5420C495-F4DE-4557-9387-38C56A2793EF}" type="presParOf" srcId="{8D616AC1-53B5-4008-8CC9-41C02A086AA5}" destId="{0ECC0C1E-1E3C-48DB-BF5D-DA04EA1C8ABA}" srcOrd="2" destOrd="0" presId="urn:microsoft.com/office/officeart/2005/8/layout/list1"/>
    <dgm:cxn modelId="{C045CE54-C2D9-4C08-92E3-A12316182481}" type="presParOf" srcId="{8D616AC1-53B5-4008-8CC9-41C02A086AA5}" destId="{0813D07A-4693-4052-98E8-36CE0AA99289}" srcOrd="3" destOrd="0" presId="urn:microsoft.com/office/officeart/2005/8/layout/list1"/>
    <dgm:cxn modelId="{CBCAC290-7A52-4A45-8191-8807CFA733B2}" type="presParOf" srcId="{8D616AC1-53B5-4008-8CC9-41C02A086AA5}" destId="{C20394A1-DE6B-461D-A8E1-36B7A29D44EE}" srcOrd="4" destOrd="0" presId="urn:microsoft.com/office/officeart/2005/8/layout/list1"/>
    <dgm:cxn modelId="{93679D41-CBDA-47EE-BBF2-45FD5EAB1E81}" type="presParOf" srcId="{C20394A1-DE6B-461D-A8E1-36B7A29D44EE}" destId="{5A6B0221-C3F1-438D-9955-A569A5D9BDAA}" srcOrd="0" destOrd="0" presId="urn:microsoft.com/office/officeart/2005/8/layout/list1"/>
    <dgm:cxn modelId="{7C18D563-57FA-456C-B4E1-5AE73F80F3A5}" type="presParOf" srcId="{C20394A1-DE6B-461D-A8E1-36B7A29D44EE}" destId="{C1FD4272-1325-4EA7-9C78-FE6A98E16161}" srcOrd="1" destOrd="0" presId="urn:microsoft.com/office/officeart/2005/8/layout/list1"/>
    <dgm:cxn modelId="{7C3B948E-5B4D-4400-B16E-14BAE9353539}" type="presParOf" srcId="{8D616AC1-53B5-4008-8CC9-41C02A086AA5}" destId="{8360AD58-5E3A-4730-90F3-7EF146074439}" srcOrd="5" destOrd="0" presId="urn:microsoft.com/office/officeart/2005/8/layout/list1"/>
    <dgm:cxn modelId="{4519C8E3-F9B9-4EF7-A7D4-214D8E055943}" type="presParOf" srcId="{8D616AC1-53B5-4008-8CC9-41C02A086AA5}" destId="{2F73AE95-CAC5-41F6-B40A-E59D3D16C16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9E49B-E3CC-42B8-A4DA-B100D183F916}">
      <dsp:nvSpPr>
        <dsp:cNvPr id="0" name=""/>
        <dsp:cNvSpPr/>
      </dsp:nvSpPr>
      <dsp:spPr>
        <a:xfrm>
          <a:off x="3094" y="104737"/>
          <a:ext cx="1860500" cy="68879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Keyholder Course Mentors</a:t>
          </a:r>
        </a:p>
      </dsp:txBody>
      <dsp:txXfrm>
        <a:off x="3094" y="104737"/>
        <a:ext cx="1860500" cy="688793"/>
      </dsp:txXfrm>
    </dsp:sp>
    <dsp:sp modelId="{CB30AAA2-CC90-4456-AED6-0ABB1B025C16}">
      <dsp:nvSpPr>
        <dsp:cNvPr id="0" name=""/>
        <dsp:cNvSpPr/>
      </dsp:nvSpPr>
      <dsp:spPr>
        <a:xfrm>
          <a:off x="3094" y="793530"/>
          <a:ext cx="1860500" cy="385946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Provide support for data providers enrolled in 2 online courses: </a:t>
          </a:r>
        </a:p>
        <a:p>
          <a:pPr marL="171450" lvl="1" indent="-171450" algn="l" defTabSz="844550">
            <a:lnSpc>
              <a:spcPct val="90000"/>
            </a:lnSpc>
            <a:spcBef>
              <a:spcPct val="0"/>
            </a:spcBef>
            <a:spcAft>
              <a:spcPct val="15000"/>
            </a:spcAft>
            <a:buChar char="•"/>
          </a:pPr>
          <a:r>
            <a:rPr lang="en-US" sz="1900" kern="1200" dirty="0"/>
            <a:t>Essentials (less than 9 months)</a:t>
          </a:r>
        </a:p>
        <a:p>
          <a:pPr marL="171450" lvl="1" indent="-171450" algn="l" defTabSz="844550">
            <a:lnSpc>
              <a:spcPct val="90000"/>
            </a:lnSpc>
            <a:spcBef>
              <a:spcPct val="0"/>
            </a:spcBef>
            <a:spcAft>
              <a:spcPct val="15000"/>
            </a:spcAft>
            <a:buChar char="•"/>
          </a:pPr>
          <a:r>
            <a:rPr lang="en-US" sz="1900" kern="1200" dirty="0"/>
            <a:t>Efficiencies (10-24 months)</a:t>
          </a:r>
        </a:p>
        <a:p>
          <a:pPr marL="171450" lvl="1" indent="-171450" algn="l" defTabSz="844550">
            <a:lnSpc>
              <a:spcPct val="90000"/>
            </a:lnSpc>
            <a:spcBef>
              <a:spcPct val="0"/>
            </a:spcBef>
            <a:spcAft>
              <a:spcPct val="15000"/>
            </a:spcAft>
            <a:buChar char="•"/>
          </a:pPr>
          <a:endParaRPr lang="en-US" sz="1900" kern="1200" dirty="0"/>
        </a:p>
      </dsp:txBody>
      <dsp:txXfrm>
        <a:off x="3094" y="793530"/>
        <a:ext cx="1860500" cy="3859469"/>
      </dsp:txXfrm>
    </dsp:sp>
    <dsp:sp modelId="{6A101378-0519-40AB-A587-5D81DD3E9E02}">
      <dsp:nvSpPr>
        <dsp:cNvPr id="0" name=""/>
        <dsp:cNvSpPr/>
      </dsp:nvSpPr>
      <dsp:spPr>
        <a:xfrm>
          <a:off x="6324609" y="106879"/>
          <a:ext cx="1860500" cy="688793"/>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Lead Instructors</a:t>
          </a:r>
        </a:p>
      </dsp:txBody>
      <dsp:txXfrm>
        <a:off x="6324609" y="106879"/>
        <a:ext cx="1860500" cy="688793"/>
      </dsp:txXfrm>
    </dsp:sp>
    <dsp:sp modelId="{A64DB604-912C-48EA-AD45-FCA782AA9620}">
      <dsp:nvSpPr>
        <dsp:cNvPr id="0" name=""/>
        <dsp:cNvSpPr/>
      </dsp:nvSpPr>
      <dsp:spPr>
        <a:xfrm>
          <a:off x="6324609" y="798934"/>
          <a:ext cx="1860500" cy="385946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Lead Workshop presentations</a:t>
          </a:r>
        </a:p>
        <a:p>
          <a:pPr marL="171450" lvl="1" indent="-171450" algn="l" defTabSz="844550">
            <a:lnSpc>
              <a:spcPct val="90000"/>
            </a:lnSpc>
            <a:spcBef>
              <a:spcPct val="0"/>
            </a:spcBef>
            <a:spcAft>
              <a:spcPct val="15000"/>
            </a:spcAft>
            <a:buChar char="•"/>
          </a:pPr>
          <a:r>
            <a:rPr lang="en-US" sz="1900" kern="1200" dirty="0"/>
            <a:t>Educators with prior presentation skills at the national level and thorough knowledge of IPEDS </a:t>
          </a:r>
        </a:p>
      </dsp:txBody>
      <dsp:txXfrm>
        <a:off x="6324609" y="798934"/>
        <a:ext cx="1860500" cy="3859469"/>
      </dsp:txXfrm>
    </dsp:sp>
    <dsp:sp modelId="{C96E5FD4-787A-489F-8BD4-46276121FCA5}">
      <dsp:nvSpPr>
        <dsp:cNvPr id="0" name=""/>
        <dsp:cNvSpPr/>
      </dsp:nvSpPr>
      <dsp:spPr>
        <a:xfrm>
          <a:off x="4245035" y="104737"/>
          <a:ext cx="1860500" cy="688793"/>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Assistant Instructors</a:t>
          </a:r>
        </a:p>
      </dsp:txBody>
      <dsp:txXfrm>
        <a:off x="4245035" y="104737"/>
        <a:ext cx="1860500" cy="688793"/>
      </dsp:txXfrm>
    </dsp:sp>
    <dsp:sp modelId="{DE401027-0113-45EA-9888-53B6F0C114E5}">
      <dsp:nvSpPr>
        <dsp:cNvPr id="0" name=""/>
        <dsp:cNvSpPr/>
      </dsp:nvSpPr>
      <dsp:spPr>
        <a:xfrm>
          <a:off x="4245035" y="793530"/>
          <a:ext cx="1860500" cy="3859469"/>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Support Lead Instructors</a:t>
          </a:r>
        </a:p>
        <a:p>
          <a:pPr marL="171450" lvl="1" indent="-171450" algn="l" defTabSz="844550">
            <a:lnSpc>
              <a:spcPct val="90000"/>
            </a:lnSpc>
            <a:spcBef>
              <a:spcPct val="0"/>
            </a:spcBef>
            <a:spcAft>
              <a:spcPct val="15000"/>
            </a:spcAft>
            <a:buChar char="•"/>
          </a:pPr>
          <a:r>
            <a:rPr lang="en-US" sz="1900" kern="1200" dirty="0"/>
            <a:t>Assist with hands-on exercises, managing onsite logistics, and conducting the evaluation process</a:t>
          </a:r>
        </a:p>
      </dsp:txBody>
      <dsp:txXfrm>
        <a:off x="4245035" y="793530"/>
        <a:ext cx="1860500" cy="3859469"/>
      </dsp:txXfrm>
    </dsp:sp>
    <dsp:sp modelId="{BAF321B5-E38B-47EF-954A-E1D85C6FDDB8}">
      <dsp:nvSpPr>
        <dsp:cNvPr id="0" name=""/>
        <dsp:cNvSpPr/>
      </dsp:nvSpPr>
      <dsp:spPr>
        <a:xfrm>
          <a:off x="2133608" y="106879"/>
          <a:ext cx="1860500" cy="688793"/>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Curricula Developers</a:t>
          </a:r>
        </a:p>
      </dsp:txBody>
      <dsp:txXfrm>
        <a:off x="2133608" y="106879"/>
        <a:ext cx="1860500" cy="688793"/>
      </dsp:txXfrm>
    </dsp:sp>
    <dsp:sp modelId="{E87BCA98-BB44-4437-BD5A-16153B813938}">
      <dsp:nvSpPr>
        <dsp:cNvPr id="0" name=""/>
        <dsp:cNvSpPr/>
      </dsp:nvSpPr>
      <dsp:spPr>
        <a:xfrm>
          <a:off x="2133608" y="798934"/>
          <a:ext cx="1860500" cy="3859469"/>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Assist AIR in developing and updating Workshops</a:t>
          </a:r>
        </a:p>
        <a:p>
          <a:pPr marL="171450" lvl="1" indent="-171450" algn="l" defTabSz="844550">
            <a:lnSpc>
              <a:spcPct val="90000"/>
            </a:lnSpc>
            <a:spcBef>
              <a:spcPct val="0"/>
            </a:spcBef>
            <a:spcAft>
              <a:spcPct val="15000"/>
            </a:spcAft>
            <a:buChar char="•"/>
          </a:pPr>
          <a:r>
            <a:rPr lang="en-US" sz="1900" kern="1200" dirty="0"/>
            <a:t>Typically work in teams of 4 to create, maintain, and update all Workshop materials</a:t>
          </a:r>
        </a:p>
      </dsp:txBody>
      <dsp:txXfrm>
        <a:off x="2133608" y="798934"/>
        <a:ext cx="1860500" cy="3859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C0C1E-1E3C-48DB-BF5D-DA04EA1C8ABA}">
      <dsp:nvSpPr>
        <dsp:cNvPr id="0" name=""/>
        <dsp:cNvSpPr/>
      </dsp:nvSpPr>
      <dsp:spPr>
        <a:xfrm>
          <a:off x="0" y="97935"/>
          <a:ext cx="8382000" cy="1168123"/>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0536" tIns="479044" rIns="65053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Most co-hosted with other higher education organizations</a:t>
          </a:r>
        </a:p>
        <a:p>
          <a:pPr marL="171450" lvl="1" indent="-171450" algn="l" defTabSz="800100">
            <a:lnSpc>
              <a:spcPct val="90000"/>
            </a:lnSpc>
            <a:spcBef>
              <a:spcPct val="0"/>
            </a:spcBef>
            <a:spcAft>
              <a:spcPct val="15000"/>
            </a:spcAft>
            <a:buChar char="•"/>
          </a:pPr>
          <a:r>
            <a:rPr lang="en-US" sz="1800" kern="1200" dirty="0"/>
            <a:t>Include instruction, videos, hands-on exercises, and discussions</a:t>
          </a:r>
        </a:p>
      </dsp:txBody>
      <dsp:txXfrm>
        <a:off x="0" y="97935"/>
        <a:ext cx="8382000" cy="1168123"/>
      </dsp:txXfrm>
    </dsp:sp>
    <dsp:sp modelId="{B4F634DE-2D63-48E5-ADA5-F2BC955C9072}">
      <dsp:nvSpPr>
        <dsp:cNvPr id="0" name=""/>
        <dsp:cNvSpPr/>
      </dsp:nvSpPr>
      <dsp:spPr>
        <a:xfrm>
          <a:off x="419100" y="21019"/>
          <a:ext cx="7545417" cy="534475"/>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marL="0" lvl="0" indent="0" algn="ctr" defTabSz="1066800">
            <a:lnSpc>
              <a:spcPct val="90000"/>
            </a:lnSpc>
            <a:spcBef>
              <a:spcPct val="0"/>
            </a:spcBef>
            <a:spcAft>
              <a:spcPct val="35000"/>
            </a:spcAft>
            <a:buNone/>
          </a:pPr>
          <a:r>
            <a:rPr lang="en-US" sz="2400" b="1" u="sng" kern="1200" dirty="0"/>
            <a:t>30 Workshops Annually</a:t>
          </a:r>
        </a:p>
      </dsp:txBody>
      <dsp:txXfrm>
        <a:off x="445191" y="47110"/>
        <a:ext cx="7493235" cy="482293"/>
      </dsp:txXfrm>
    </dsp:sp>
    <dsp:sp modelId="{2F73AE95-CAC5-41F6-B40A-E59D3D16C168}">
      <dsp:nvSpPr>
        <dsp:cNvPr id="0" name=""/>
        <dsp:cNvSpPr/>
      </dsp:nvSpPr>
      <dsp:spPr>
        <a:xfrm>
          <a:off x="0" y="1505167"/>
          <a:ext cx="8382000" cy="3075975"/>
        </a:xfrm>
        <a:prstGeom prst="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0536" tIns="479044" rIns="65053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New Keyholder Training</a:t>
          </a:r>
        </a:p>
        <a:p>
          <a:pPr marL="171450" lvl="1" indent="-171450" algn="l" defTabSz="800100">
            <a:lnSpc>
              <a:spcPct val="90000"/>
            </a:lnSpc>
            <a:spcBef>
              <a:spcPct val="0"/>
            </a:spcBef>
            <a:spcAft>
              <a:spcPct val="15000"/>
            </a:spcAft>
            <a:buChar char="•"/>
          </a:pPr>
          <a:r>
            <a:rPr lang="en-US" sz="1800" kern="1200" dirty="0"/>
            <a:t>Best Practices for Reporting and Using IPEDS Data to Improve Efficiencies</a:t>
          </a:r>
        </a:p>
        <a:p>
          <a:pPr marL="171450" lvl="1" indent="-171450" algn="l" defTabSz="800100">
            <a:lnSpc>
              <a:spcPct val="90000"/>
            </a:lnSpc>
            <a:spcBef>
              <a:spcPct val="0"/>
            </a:spcBef>
            <a:spcAft>
              <a:spcPct val="15000"/>
            </a:spcAft>
            <a:buChar char="•"/>
          </a:pPr>
          <a:r>
            <a:rPr lang="en-US" sz="1800" kern="1200" dirty="0"/>
            <a:t>IPEDS Data as the Public Face of an Institution</a:t>
          </a:r>
        </a:p>
        <a:p>
          <a:pPr marL="171450" lvl="1" indent="-171450" algn="l" defTabSz="800100">
            <a:lnSpc>
              <a:spcPct val="90000"/>
            </a:lnSpc>
            <a:spcBef>
              <a:spcPct val="0"/>
            </a:spcBef>
            <a:spcAft>
              <a:spcPct val="15000"/>
            </a:spcAft>
            <a:buChar char="•"/>
          </a:pPr>
          <a:r>
            <a:rPr lang="en-US" sz="1800" kern="1200" dirty="0"/>
            <a:t>IPEDS Data and Benchmarking: Supporting Decision Making and Institutional Effectiveness </a:t>
          </a:r>
        </a:p>
        <a:p>
          <a:pPr marL="171450" lvl="1" indent="-171450" algn="l" defTabSz="800100">
            <a:lnSpc>
              <a:spcPct val="90000"/>
            </a:lnSpc>
            <a:spcBef>
              <a:spcPct val="0"/>
            </a:spcBef>
            <a:spcAft>
              <a:spcPct val="15000"/>
            </a:spcAft>
            <a:buChar char="•"/>
          </a:pPr>
          <a:r>
            <a:rPr lang="en-US" sz="1800" kern="1200" dirty="0"/>
            <a:t>IPEDS Finance Survey Training</a:t>
          </a:r>
        </a:p>
        <a:p>
          <a:pPr marL="171450" lvl="1" indent="-171450" algn="l" defTabSz="800100">
            <a:lnSpc>
              <a:spcPct val="90000"/>
            </a:lnSpc>
            <a:spcBef>
              <a:spcPct val="0"/>
            </a:spcBef>
            <a:spcAft>
              <a:spcPct val="15000"/>
            </a:spcAft>
            <a:buChar char="•"/>
          </a:pPr>
          <a:r>
            <a:rPr lang="en-US" sz="1800" kern="1200" dirty="0"/>
            <a:t>IPEDS Human Resources Survey Training – available Fall 2017</a:t>
          </a:r>
        </a:p>
        <a:p>
          <a:pPr marL="171450" lvl="1" indent="-171450" algn="l" defTabSz="800100">
            <a:lnSpc>
              <a:spcPct val="90000"/>
            </a:lnSpc>
            <a:spcBef>
              <a:spcPct val="0"/>
            </a:spcBef>
            <a:spcAft>
              <a:spcPct val="15000"/>
            </a:spcAft>
            <a:buChar char="•"/>
          </a:pPr>
          <a:r>
            <a:rPr lang="en-US" sz="1800" kern="1200" dirty="0"/>
            <a:t>IPEDS Student Financial Aid Survey Training – available Fall 2017</a:t>
          </a:r>
        </a:p>
      </dsp:txBody>
      <dsp:txXfrm>
        <a:off x="0" y="1505167"/>
        <a:ext cx="8382000" cy="3075975"/>
      </dsp:txXfrm>
    </dsp:sp>
    <dsp:sp modelId="{C1FD4272-1325-4EA7-9C78-FE6A98E16161}">
      <dsp:nvSpPr>
        <dsp:cNvPr id="0" name=""/>
        <dsp:cNvSpPr/>
      </dsp:nvSpPr>
      <dsp:spPr>
        <a:xfrm>
          <a:off x="419100" y="1433458"/>
          <a:ext cx="7524823" cy="529268"/>
        </a:xfrm>
        <a:prstGeom prst="roundRect">
          <a:avLst/>
        </a:prstGeom>
        <a:gradFill rotWithShape="0">
          <a:gsLst>
            <a:gs pos="0">
              <a:schemeClr val="accent4">
                <a:hueOff val="-4464770"/>
                <a:satOff val="26899"/>
                <a:lumOff val="2156"/>
                <a:alphaOff val="0"/>
                <a:tint val="100000"/>
                <a:shade val="100000"/>
                <a:satMod val="130000"/>
              </a:schemeClr>
            </a:gs>
            <a:gs pos="100000">
              <a:schemeClr val="accent4">
                <a:hueOff val="-4464770"/>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marL="0" lvl="0" indent="0" algn="ctr" defTabSz="1066800">
            <a:lnSpc>
              <a:spcPct val="90000"/>
            </a:lnSpc>
            <a:spcBef>
              <a:spcPct val="0"/>
            </a:spcBef>
            <a:spcAft>
              <a:spcPct val="35000"/>
            </a:spcAft>
            <a:buNone/>
          </a:pPr>
          <a:r>
            <a:rPr lang="en-US" sz="2400" b="1" u="sng" kern="1200" dirty="0"/>
            <a:t>Workshops Topics</a:t>
          </a:r>
        </a:p>
      </dsp:txBody>
      <dsp:txXfrm>
        <a:off x="444937" y="1459295"/>
        <a:ext cx="7473149" cy="4775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CD118-87C7-4283-85AA-C4F643772077}">
      <dsp:nvSpPr>
        <dsp:cNvPr id="0" name=""/>
        <dsp:cNvSpPr/>
      </dsp:nvSpPr>
      <dsp:spPr>
        <a:xfrm rot="10800000">
          <a:off x="1305371" y="2668"/>
          <a:ext cx="3777154" cy="1415933"/>
        </a:xfrm>
        <a:prstGeom prst="homePlat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4387" tIns="53340" rIns="99568" bIns="53340" numCol="1" spcCol="1270" anchor="t" anchorCtr="0">
          <a:noAutofit/>
        </a:bodyPr>
        <a:lstStyle/>
        <a:p>
          <a:pPr marL="0" lvl="0" indent="0" algn="l" defTabSz="622300">
            <a:lnSpc>
              <a:spcPct val="90000"/>
            </a:lnSpc>
            <a:spcBef>
              <a:spcPct val="0"/>
            </a:spcBef>
            <a:spcAft>
              <a:spcPct val="35000"/>
            </a:spcAft>
            <a:buNone/>
          </a:pPr>
          <a:r>
            <a:rPr lang="en-US" sz="1400" i="0" u="sng" kern="1200" dirty="0">
              <a:solidFill>
                <a:schemeClr val="tx1"/>
              </a:solidFill>
            </a:rPr>
            <a:t>Survey Components</a:t>
          </a:r>
        </a:p>
        <a:p>
          <a:pPr marL="57150" lvl="1" indent="-57150" algn="l" defTabSz="488950">
            <a:lnSpc>
              <a:spcPct val="90000"/>
            </a:lnSpc>
            <a:spcBef>
              <a:spcPct val="0"/>
            </a:spcBef>
            <a:spcAft>
              <a:spcPct val="15000"/>
            </a:spcAft>
            <a:buChar char="•"/>
          </a:pPr>
          <a:r>
            <a:rPr lang="en-US" sz="1100" kern="1200" dirty="0">
              <a:solidFill>
                <a:schemeClr val="tx1"/>
              </a:solidFill>
            </a:rPr>
            <a:t>48 concept tutorials</a:t>
          </a:r>
        </a:p>
        <a:p>
          <a:pPr marL="57150" lvl="1" indent="-57150" algn="l" defTabSz="488950">
            <a:lnSpc>
              <a:spcPct val="90000"/>
            </a:lnSpc>
            <a:spcBef>
              <a:spcPct val="0"/>
            </a:spcBef>
            <a:spcAft>
              <a:spcPct val="15000"/>
            </a:spcAft>
            <a:buChar char="•"/>
          </a:pPr>
          <a:r>
            <a:rPr lang="en-US" sz="1100" kern="1200" dirty="0">
              <a:solidFill>
                <a:schemeClr val="tx1"/>
              </a:solidFill>
            </a:rPr>
            <a:t>12 component overview tutorials</a:t>
          </a:r>
        </a:p>
        <a:p>
          <a:pPr marL="57150" lvl="1" indent="-57150" algn="l" defTabSz="488950">
            <a:lnSpc>
              <a:spcPct val="90000"/>
            </a:lnSpc>
            <a:spcBef>
              <a:spcPct val="0"/>
            </a:spcBef>
            <a:spcAft>
              <a:spcPct val="15000"/>
            </a:spcAft>
            <a:buChar char="•"/>
          </a:pPr>
          <a:r>
            <a:rPr lang="en-US" sz="1100" kern="1200" dirty="0">
              <a:solidFill>
                <a:schemeClr val="tx1"/>
              </a:solidFill>
            </a:rPr>
            <a:t>IPEDS definitions, concepts, and issues</a:t>
          </a:r>
        </a:p>
        <a:p>
          <a:pPr marL="57150" lvl="1" indent="-57150" algn="l" defTabSz="488950">
            <a:lnSpc>
              <a:spcPct val="90000"/>
            </a:lnSpc>
            <a:spcBef>
              <a:spcPct val="0"/>
            </a:spcBef>
            <a:spcAft>
              <a:spcPct val="15000"/>
            </a:spcAft>
            <a:buChar char="•"/>
          </a:pPr>
          <a:r>
            <a:rPr lang="en-US" sz="1100" kern="1200" dirty="0">
              <a:solidFill>
                <a:schemeClr val="tx1"/>
              </a:solidFill>
            </a:rPr>
            <a:t>Linked from Data Collection Survey screens</a:t>
          </a:r>
        </a:p>
      </dsp:txBody>
      <dsp:txXfrm rot="10800000">
        <a:off x="1659354" y="2668"/>
        <a:ext cx="3423171" cy="1415933"/>
      </dsp:txXfrm>
    </dsp:sp>
    <dsp:sp modelId="{CCA9CA41-F488-4F04-A208-33B862EABD16}">
      <dsp:nvSpPr>
        <dsp:cNvPr id="0" name=""/>
        <dsp:cNvSpPr/>
      </dsp:nvSpPr>
      <dsp:spPr>
        <a:xfrm>
          <a:off x="597405" y="2668"/>
          <a:ext cx="1415933" cy="141593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D9EB472-E71B-45FF-A00A-A882347FE6F6}">
      <dsp:nvSpPr>
        <dsp:cNvPr id="0" name=""/>
        <dsp:cNvSpPr/>
      </dsp:nvSpPr>
      <dsp:spPr>
        <a:xfrm rot="10800000">
          <a:off x="1305371" y="1841269"/>
          <a:ext cx="3777154" cy="1415933"/>
        </a:xfrm>
        <a:prstGeom prst="homePlat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4387" tIns="53340" rIns="99568" bIns="53340" numCol="1" spcCol="1270" anchor="t" anchorCtr="0">
          <a:noAutofit/>
        </a:bodyPr>
        <a:lstStyle/>
        <a:p>
          <a:pPr marL="0" lvl="0" indent="0" algn="l" defTabSz="622300">
            <a:lnSpc>
              <a:spcPct val="90000"/>
            </a:lnSpc>
            <a:spcBef>
              <a:spcPct val="0"/>
            </a:spcBef>
            <a:spcAft>
              <a:spcPct val="35000"/>
            </a:spcAft>
            <a:buNone/>
          </a:pPr>
          <a:r>
            <a:rPr lang="en-US" sz="1400" u="sng" kern="1200" dirty="0">
              <a:solidFill>
                <a:schemeClr val="tx1"/>
              </a:solidFill>
            </a:rPr>
            <a:t>Data Tools</a:t>
          </a:r>
        </a:p>
        <a:p>
          <a:pPr marL="57150" lvl="1" indent="-57150" algn="l" defTabSz="488950">
            <a:lnSpc>
              <a:spcPct val="90000"/>
            </a:lnSpc>
            <a:spcBef>
              <a:spcPct val="0"/>
            </a:spcBef>
            <a:spcAft>
              <a:spcPct val="15000"/>
            </a:spcAft>
            <a:buChar char="•"/>
          </a:pPr>
          <a:r>
            <a:rPr lang="en-US" sz="1100" kern="1200" dirty="0">
              <a:solidFill>
                <a:schemeClr val="tx1"/>
              </a:solidFill>
            </a:rPr>
            <a:t>Provided instruction and demonstration for using tools effectively</a:t>
          </a:r>
        </a:p>
        <a:p>
          <a:pPr marL="57150" lvl="1" indent="-57150" algn="l" defTabSz="488950">
            <a:lnSpc>
              <a:spcPct val="90000"/>
            </a:lnSpc>
            <a:spcBef>
              <a:spcPct val="0"/>
            </a:spcBef>
            <a:spcAft>
              <a:spcPct val="15000"/>
            </a:spcAft>
            <a:buChar char="•"/>
          </a:pPr>
          <a:r>
            <a:rPr lang="en-US" sz="1100" kern="1200" dirty="0">
              <a:solidFill>
                <a:schemeClr val="tx1"/>
              </a:solidFill>
            </a:rPr>
            <a:t>Tutorials discuss the benefits of each tool</a:t>
          </a:r>
        </a:p>
      </dsp:txBody>
      <dsp:txXfrm rot="10800000">
        <a:off x="1659354" y="1841269"/>
        <a:ext cx="3423171" cy="1415933"/>
      </dsp:txXfrm>
    </dsp:sp>
    <dsp:sp modelId="{21381C85-8142-4418-A836-68624611DAF6}">
      <dsp:nvSpPr>
        <dsp:cNvPr id="0" name=""/>
        <dsp:cNvSpPr/>
      </dsp:nvSpPr>
      <dsp:spPr>
        <a:xfrm>
          <a:off x="597405" y="1841269"/>
          <a:ext cx="1415933" cy="141593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2835263-4F71-467C-B06B-79221118239A}">
      <dsp:nvSpPr>
        <dsp:cNvPr id="0" name=""/>
        <dsp:cNvSpPr/>
      </dsp:nvSpPr>
      <dsp:spPr>
        <a:xfrm rot="10800000">
          <a:off x="1305371" y="3679869"/>
          <a:ext cx="3777154" cy="1415933"/>
        </a:xfrm>
        <a:prstGeom prst="homePlat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4387" tIns="53340" rIns="99568" bIns="53340" numCol="1" spcCol="1270" anchor="t" anchorCtr="0">
          <a:noAutofit/>
        </a:bodyPr>
        <a:lstStyle/>
        <a:p>
          <a:pPr marL="0" lvl="0" indent="0" algn="l" defTabSz="622300">
            <a:lnSpc>
              <a:spcPct val="90000"/>
            </a:lnSpc>
            <a:spcBef>
              <a:spcPct val="0"/>
            </a:spcBef>
            <a:spcAft>
              <a:spcPct val="35000"/>
            </a:spcAft>
            <a:buNone/>
          </a:pPr>
          <a:r>
            <a:rPr lang="en-US" sz="1400" i="0" u="sng" kern="1200" dirty="0">
              <a:solidFill>
                <a:schemeClr val="tx1"/>
              </a:solidFill>
            </a:rPr>
            <a:t>IPEDS Related</a:t>
          </a:r>
        </a:p>
        <a:p>
          <a:pPr marL="57150" lvl="1" indent="-57150" algn="l" defTabSz="488950">
            <a:lnSpc>
              <a:spcPct val="90000"/>
            </a:lnSpc>
            <a:spcBef>
              <a:spcPct val="0"/>
            </a:spcBef>
            <a:spcAft>
              <a:spcPct val="15000"/>
            </a:spcAft>
            <a:buChar char="•"/>
          </a:pPr>
          <a:r>
            <a:rPr lang="en-US" sz="1100" kern="1200" dirty="0">
              <a:solidFill>
                <a:schemeClr val="tx1"/>
              </a:solidFill>
            </a:rPr>
            <a:t>New </a:t>
          </a:r>
          <a:r>
            <a:rPr lang="en-US" sz="1100" kern="1200" dirty="0" err="1">
              <a:solidFill>
                <a:schemeClr val="tx1"/>
              </a:solidFill>
            </a:rPr>
            <a:t>Keyholder</a:t>
          </a:r>
          <a:r>
            <a:rPr lang="en-US" sz="1100" kern="1200" dirty="0">
              <a:solidFill>
                <a:schemeClr val="tx1"/>
              </a:solidFill>
            </a:rPr>
            <a:t> &amp; Annual IPEDS Update tutorials</a:t>
          </a:r>
        </a:p>
        <a:p>
          <a:pPr marL="57150" lvl="1" indent="-57150" algn="l" defTabSz="488950">
            <a:lnSpc>
              <a:spcPct val="90000"/>
            </a:lnSpc>
            <a:spcBef>
              <a:spcPct val="0"/>
            </a:spcBef>
            <a:spcAft>
              <a:spcPct val="15000"/>
            </a:spcAft>
            <a:buChar char="•"/>
          </a:pPr>
          <a:r>
            <a:rPr lang="en-US" sz="1100" kern="1200" dirty="0">
              <a:solidFill>
                <a:schemeClr val="tx1"/>
              </a:solidFill>
            </a:rPr>
            <a:t>Data Release Stages, IPEDS Community, Net Price Calculator</a:t>
          </a:r>
        </a:p>
        <a:p>
          <a:pPr marL="57150" lvl="1" indent="-57150" algn="l" defTabSz="488950">
            <a:lnSpc>
              <a:spcPct val="90000"/>
            </a:lnSpc>
            <a:spcBef>
              <a:spcPct val="0"/>
            </a:spcBef>
            <a:spcAft>
              <a:spcPct val="15000"/>
            </a:spcAft>
            <a:buChar char="•"/>
          </a:pPr>
          <a:r>
            <a:rPr lang="en-US" sz="1100" kern="1200" dirty="0">
              <a:solidFill>
                <a:schemeClr val="tx1"/>
              </a:solidFill>
            </a:rPr>
            <a:t>Additional tutorials related to IPEDS materials</a:t>
          </a:r>
        </a:p>
      </dsp:txBody>
      <dsp:txXfrm rot="10800000">
        <a:off x="1659354" y="3679869"/>
        <a:ext cx="3423171" cy="1415933"/>
      </dsp:txXfrm>
    </dsp:sp>
    <dsp:sp modelId="{1C98E151-8E3A-480C-8709-81C5E19AC0E6}">
      <dsp:nvSpPr>
        <dsp:cNvPr id="0" name=""/>
        <dsp:cNvSpPr/>
      </dsp:nvSpPr>
      <dsp:spPr>
        <a:xfrm>
          <a:off x="597405" y="3679869"/>
          <a:ext cx="1415933" cy="141593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2C10E-CF1D-4FEA-86D0-5B6A2DCA56B6}">
      <dsp:nvSpPr>
        <dsp:cNvPr id="0" name=""/>
        <dsp:cNvSpPr/>
      </dsp:nvSpPr>
      <dsp:spPr>
        <a:xfrm>
          <a:off x="0" y="840192"/>
          <a:ext cx="8229600" cy="3969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83184" rIns="638708" bIns="113792" numCol="1" spcCol="1270" anchor="t" anchorCtr="0">
          <a:noAutofit/>
        </a:bodyPr>
        <a:lstStyle/>
        <a:p>
          <a:pPr marL="171450" lvl="1" indent="-171450" algn="l" defTabSz="711200">
            <a:lnSpc>
              <a:spcPct val="90000"/>
            </a:lnSpc>
            <a:spcBef>
              <a:spcPct val="0"/>
            </a:spcBef>
            <a:spcAft>
              <a:spcPct val="15000"/>
            </a:spcAft>
            <a:buFontTx/>
            <a:buNone/>
          </a:pPr>
          <a:r>
            <a:rPr lang="en-US" sz="1600" b="1" i="1" kern="1200" dirty="0"/>
            <a:t>IPEDS Keyholder Essentials: A Beginner’s Guide</a:t>
          </a:r>
        </a:p>
        <a:p>
          <a:pPr marL="171450" lvl="1" indent="-171450" algn="l" defTabSz="711200">
            <a:lnSpc>
              <a:spcPct val="90000"/>
            </a:lnSpc>
            <a:spcBef>
              <a:spcPct val="0"/>
            </a:spcBef>
            <a:spcAft>
              <a:spcPct val="15000"/>
            </a:spcAft>
            <a:buChar char="•"/>
          </a:pPr>
          <a:r>
            <a:rPr lang="en-US" sz="1600" i="0" kern="1200" dirty="0"/>
            <a:t>Data providers with less than 9 months of experience</a:t>
          </a:r>
        </a:p>
        <a:p>
          <a:pPr marL="171450" lvl="1" indent="-171450" algn="l" defTabSz="711200">
            <a:lnSpc>
              <a:spcPct val="90000"/>
            </a:lnSpc>
            <a:spcBef>
              <a:spcPct val="0"/>
            </a:spcBef>
            <a:spcAft>
              <a:spcPct val="15000"/>
            </a:spcAft>
            <a:buChar char="•"/>
          </a:pPr>
          <a:r>
            <a:rPr lang="en-US" sz="1600" i="0" kern="1200" dirty="0"/>
            <a:t>Basic concepts, knowledge, and skills to complete IPEDS submissions</a:t>
          </a:r>
        </a:p>
        <a:p>
          <a:pPr marL="171450" lvl="1" indent="-171450" algn="l" defTabSz="711200">
            <a:lnSpc>
              <a:spcPct val="90000"/>
            </a:lnSpc>
            <a:spcBef>
              <a:spcPct val="0"/>
            </a:spcBef>
            <a:spcAft>
              <a:spcPct val="15000"/>
            </a:spcAft>
            <a:buChar char="•"/>
          </a:pPr>
          <a:r>
            <a:rPr lang="en-US" sz="1600" i="0" kern="1200" dirty="0"/>
            <a:t>Provide resources needed to be successful in the keyholder role</a:t>
          </a:r>
        </a:p>
        <a:p>
          <a:pPr marL="171450" lvl="1" indent="-171450" algn="l" defTabSz="711200">
            <a:lnSpc>
              <a:spcPct val="90000"/>
            </a:lnSpc>
            <a:spcBef>
              <a:spcPct val="0"/>
            </a:spcBef>
            <a:spcAft>
              <a:spcPct val="15000"/>
            </a:spcAft>
            <a:buChar char="•"/>
          </a:pPr>
          <a:r>
            <a:rPr lang="en-US" sz="1600" i="0" kern="1200" dirty="0"/>
            <a:t>Tips and tricks on how to complete accurate and timely IPEDS submissions</a:t>
          </a:r>
        </a:p>
        <a:p>
          <a:pPr marL="171450" lvl="1" indent="-171450" algn="l" defTabSz="711200">
            <a:lnSpc>
              <a:spcPct val="90000"/>
            </a:lnSpc>
            <a:spcBef>
              <a:spcPct val="0"/>
            </a:spcBef>
            <a:spcAft>
              <a:spcPct val="15000"/>
            </a:spcAft>
            <a:buChar char="•"/>
          </a:pPr>
          <a:endParaRPr lang="en-US" sz="1600" i="0" kern="1200" dirty="0"/>
        </a:p>
        <a:p>
          <a:pPr marL="171450" lvl="1" indent="-171450" algn="l" defTabSz="711200">
            <a:lnSpc>
              <a:spcPct val="90000"/>
            </a:lnSpc>
            <a:spcBef>
              <a:spcPct val="0"/>
            </a:spcBef>
            <a:spcAft>
              <a:spcPct val="15000"/>
            </a:spcAft>
            <a:buFontTx/>
            <a:buNone/>
          </a:pPr>
          <a:r>
            <a:rPr lang="en-US" sz="1600" b="1" i="1" kern="1200" dirty="0"/>
            <a:t>IPEDS Keyholder Efficiencies: Reducing the Reporting Burden</a:t>
          </a:r>
        </a:p>
        <a:p>
          <a:pPr marL="171450" lvl="1" indent="-171450" algn="l" defTabSz="711200">
            <a:lnSpc>
              <a:spcPct val="90000"/>
            </a:lnSpc>
            <a:spcBef>
              <a:spcPct val="0"/>
            </a:spcBef>
            <a:spcAft>
              <a:spcPct val="15000"/>
            </a:spcAft>
            <a:buChar char="•"/>
          </a:pPr>
          <a:r>
            <a:rPr lang="en-US" sz="1600" i="0" kern="1200" dirty="0"/>
            <a:t>Data providers with 10-24 months of experience</a:t>
          </a:r>
        </a:p>
        <a:p>
          <a:pPr marL="171450" lvl="1" indent="-171450" algn="l" defTabSz="711200">
            <a:lnSpc>
              <a:spcPct val="90000"/>
            </a:lnSpc>
            <a:spcBef>
              <a:spcPct val="0"/>
            </a:spcBef>
            <a:spcAft>
              <a:spcPct val="15000"/>
            </a:spcAft>
            <a:buChar char="•"/>
          </a:pPr>
          <a:r>
            <a:rPr lang="en-US" sz="1600" i="0" kern="1200" dirty="0"/>
            <a:t>Introduces and expands upon concepts for IPEDS Keyholders, including: cleaning data files, leveraging IPEDS data at your institution, reducing the burden of IPEDS reporting with process management and reporting, benchmarking data, and creating benchmarking reports</a:t>
          </a:r>
        </a:p>
        <a:p>
          <a:pPr marL="171450" lvl="1" indent="-171450" algn="l" defTabSz="711200">
            <a:lnSpc>
              <a:spcPct val="90000"/>
            </a:lnSpc>
            <a:spcBef>
              <a:spcPct val="0"/>
            </a:spcBef>
            <a:spcAft>
              <a:spcPct val="15000"/>
            </a:spcAft>
            <a:buChar char="•"/>
          </a:pPr>
          <a:endParaRPr lang="en-US" sz="1600" i="0" kern="1200" dirty="0"/>
        </a:p>
      </dsp:txBody>
      <dsp:txXfrm>
        <a:off x="0" y="840192"/>
        <a:ext cx="8229600" cy="3969000"/>
      </dsp:txXfrm>
    </dsp:sp>
    <dsp:sp modelId="{7375705B-AE0F-4A34-B977-A21D46EAD25D}">
      <dsp:nvSpPr>
        <dsp:cNvPr id="0" name=""/>
        <dsp:cNvSpPr/>
      </dsp:nvSpPr>
      <dsp:spPr>
        <a:xfrm>
          <a:off x="399567" y="0"/>
          <a:ext cx="7430464" cy="12505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ctr" defTabSz="889000">
            <a:lnSpc>
              <a:spcPct val="90000"/>
            </a:lnSpc>
            <a:spcBef>
              <a:spcPct val="0"/>
            </a:spcBef>
            <a:spcAft>
              <a:spcPct val="35000"/>
            </a:spcAft>
            <a:buNone/>
          </a:pPr>
          <a:r>
            <a:rPr lang="en-US" sz="2000" b="1" i="0" u="none" kern="1200" dirty="0"/>
            <a:t>Launched September 2016</a:t>
          </a:r>
          <a:endParaRPr lang="en-US" sz="1800" b="0" i="0" u="none" kern="1200" dirty="0"/>
        </a:p>
      </dsp:txBody>
      <dsp:txXfrm>
        <a:off x="460612" y="61045"/>
        <a:ext cx="7308374" cy="11284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C0C1E-1E3C-48DB-BF5D-DA04EA1C8ABA}">
      <dsp:nvSpPr>
        <dsp:cNvPr id="0" name=""/>
        <dsp:cNvSpPr/>
      </dsp:nvSpPr>
      <dsp:spPr>
        <a:xfrm>
          <a:off x="0" y="76916"/>
          <a:ext cx="8382000" cy="1600761"/>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0536" tIns="458216" rIns="65053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Content includes presentations and lectures that provide 30 participants with an overview of NCES and detailed instruction on NCES datasets and tools, such as weighting, confidentiality, and restricted use licensing protocols</a:t>
          </a:r>
        </a:p>
      </dsp:txBody>
      <dsp:txXfrm>
        <a:off x="0" y="76916"/>
        <a:ext cx="8382000" cy="1600761"/>
      </dsp:txXfrm>
    </dsp:sp>
    <dsp:sp modelId="{B4F634DE-2D63-48E5-ADA5-F2BC955C9072}">
      <dsp:nvSpPr>
        <dsp:cNvPr id="0" name=""/>
        <dsp:cNvSpPr/>
      </dsp:nvSpPr>
      <dsp:spPr>
        <a:xfrm>
          <a:off x="419100" y="0"/>
          <a:ext cx="7545417" cy="534475"/>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marL="0" lvl="0" indent="0" algn="ctr" defTabSz="1066800">
            <a:lnSpc>
              <a:spcPct val="90000"/>
            </a:lnSpc>
            <a:spcBef>
              <a:spcPct val="0"/>
            </a:spcBef>
            <a:spcAft>
              <a:spcPct val="35000"/>
            </a:spcAft>
            <a:buNone/>
          </a:pPr>
          <a:r>
            <a:rPr lang="en-US" sz="2400" b="1" u="sng" kern="1200" dirty="0"/>
            <a:t>June 12 – 14, 2017: Face-to-Face Meeting</a:t>
          </a:r>
        </a:p>
      </dsp:txBody>
      <dsp:txXfrm>
        <a:off x="445191" y="26091"/>
        <a:ext cx="7493235" cy="482293"/>
      </dsp:txXfrm>
    </dsp:sp>
    <dsp:sp modelId="{2F73AE95-CAC5-41F6-B40A-E59D3D16C168}">
      <dsp:nvSpPr>
        <dsp:cNvPr id="0" name=""/>
        <dsp:cNvSpPr/>
      </dsp:nvSpPr>
      <dsp:spPr>
        <a:xfrm>
          <a:off x="0" y="1916786"/>
          <a:ext cx="8382000" cy="2685375"/>
        </a:xfrm>
        <a:prstGeom prst="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0536" tIns="458216" rIns="65053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Exponentially increase access</a:t>
          </a:r>
          <a:endParaRPr lang="en-US" sz="1800" kern="1200" dirty="0"/>
        </a:p>
        <a:p>
          <a:pPr marL="171450" lvl="1" indent="-171450" algn="l" defTabSz="800100">
            <a:lnSpc>
              <a:spcPct val="90000"/>
            </a:lnSpc>
            <a:spcBef>
              <a:spcPct val="0"/>
            </a:spcBef>
            <a:spcAft>
              <a:spcPct val="15000"/>
            </a:spcAft>
            <a:buChar char="•"/>
          </a:pPr>
          <a:r>
            <a:rPr lang="en-US" sz="1800" kern="1200" dirty="0"/>
            <a:t>Enhances and maximizes face-to-face meeting time for small cohort of 30</a:t>
          </a:r>
        </a:p>
        <a:p>
          <a:pPr marL="171450" lvl="1" indent="-171450" algn="l" defTabSz="800100">
            <a:lnSpc>
              <a:spcPct val="90000"/>
            </a:lnSpc>
            <a:spcBef>
              <a:spcPct val="0"/>
            </a:spcBef>
            <a:spcAft>
              <a:spcPct val="15000"/>
            </a:spcAft>
            <a:buChar char="•"/>
          </a:pPr>
          <a:r>
            <a:rPr lang="en-US" sz="1800" kern="1200" dirty="0"/>
            <a:t>Increase likelihood of attendees producing scholarly and publishable research</a:t>
          </a:r>
        </a:p>
        <a:p>
          <a:pPr marL="171450" lvl="1" indent="-171450" algn="l" defTabSz="800100">
            <a:lnSpc>
              <a:spcPct val="90000"/>
            </a:lnSpc>
            <a:spcBef>
              <a:spcPct val="0"/>
            </a:spcBef>
            <a:spcAft>
              <a:spcPct val="15000"/>
            </a:spcAft>
            <a:buChar char="•"/>
          </a:pPr>
          <a:r>
            <a:rPr lang="en-US" sz="1800" kern="1200" dirty="0"/>
            <a:t>Timeline:</a:t>
          </a:r>
        </a:p>
        <a:p>
          <a:pPr marL="342900" lvl="2" indent="-171450" algn="l" defTabSz="711200">
            <a:lnSpc>
              <a:spcPct val="90000"/>
            </a:lnSpc>
            <a:spcBef>
              <a:spcPct val="0"/>
            </a:spcBef>
            <a:spcAft>
              <a:spcPct val="15000"/>
            </a:spcAft>
            <a:buChar char="•"/>
          </a:pPr>
          <a:r>
            <a:rPr lang="en-US" sz="1600" kern="1200" dirty="0"/>
            <a:t>Summer 2017 – pilot testing</a:t>
          </a:r>
        </a:p>
        <a:p>
          <a:pPr marL="342900" lvl="2" indent="-171450" algn="l" defTabSz="711200">
            <a:lnSpc>
              <a:spcPct val="90000"/>
            </a:lnSpc>
            <a:spcBef>
              <a:spcPct val="0"/>
            </a:spcBef>
            <a:spcAft>
              <a:spcPct val="15000"/>
            </a:spcAft>
            <a:buChar char="•"/>
          </a:pPr>
          <a:r>
            <a:rPr lang="en-US" sz="1600" kern="1200" dirty="0"/>
            <a:t>November 2017 - National launch</a:t>
          </a:r>
        </a:p>
      </dsp:txBody>
      <dsp:txXfrm>
        <a:off x="0" y="1916786"/>
        <a:ext cx="8382000" cy="2685375"/>
      </dsp:txXfrm>
    </dsp:sp>
    <dsp:sp modelId="{C1FD4272-1325-4EA7-9C78-FE6A98E16161}">
      <dsp:nvSpPr>
        <dsp:cNvPr id="0" name=""/>
        <dsp:cNvSpPr/>
      </dsp:nvSpPr>
      <dsp:spPr>
        <a:xfrm>
          <a:off x="419100" y="1845077"/>
          <a:ext cx="7524823" cy="529268"/>
        </a:xfrm>
        <a:prstGeom prst="roundRect">
          <a:avLst/>
        </a:prstGeom>
        <a:gradFill rotWithShape="0">
          <a:gsLst>
            <a:gs pos="0">
              <a:schemeClr val="accent4">
                <a:hueOff val="-4464770"/>
                <a:satOff val="26899"/>
                <a:lumOff val="2156"/>
                <a:alphaOff val="0"/>
                <a:tint val="100000"/>
                <a:shade val="100000"/>
                <a:satMod val="130000"/>
              </a:schemeClr>
            </a:gs>
            <a:gs pos="100000">
              <a:schemeClr val="accent4">
                <a:hueOff val="-4464770"/>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marL="0" lvl="0" indent="0" algn="ctr" defTabSz="1066800">
            <a:lnSpc>
              <a:spcPct val="90000"/>
            </a:lnSpc>
            <a:spcBef>
              <a:spcPct val="0"/>
            </a:spcBef>
            <a:spcAft>
              <a:spcPct val="35000"/>
            </a:spcAft>
            <a:buNone/>
          </a:pPr>
          <a:r>
            <a:rPr lang="en-US" sz="2400" b="1" u="sng" kern="1200" dirty="0"/>
            <a:t>In Development: NDI Online Course</a:t>
          </a:r>
        </a:p>
      </dsp:txBody>
      <dsp:txXfrm>
        <a:off x="444937" y="1870914"/>
        <a:ext cx="7473149" cy="47759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3036582-23A3-43E7-B558-9FD4C777AB75}" type="datetimeFigureOut">
              <a:rPr lang="en-US" smtClean="0"/>
              <a:t>4/27/2017</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497A98DB-CD79-4156-A58D-0A62732FADCF}" type="slidenum">
              <a:rPr lang="en-US" smtClean="0"/>
              <a:t>‹#›</a:t>
            </a:fld>
            <a:endParaRPr lang="en-US"/>
          </a:p>
        </p:txBody>
      </p:sp>
    </p:spTree>
    <p:extLst>
      <p:ext uri="{BB962C8B-B14F-4D97-AF65-F5344CB8AC3E}">
        <p14:creationId xmlns:p14="http://schemas.microsoft.com/office/powerpoint/2010/main" val="2517724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12EDF1DB-533F-F545-A5EE-9E613AE5214A}" type="slidenum">
              <a:rPr lang="en-US" smtClean="0"/>
              <a:pPr/>
              <a:t>5</a:t>
            </a:fld>
            <a:endParaRPr lang="en-US" dirty="0"/>
          </a:p>
        </p:txBody>
      </p:sp>
    </p:spTree>
    <p:extLst>
      <p:ext uri="{BB962C8B-B14F-4D97-AF65-F5344CB8AC3E}">
        <p14:creationId xmlns:p14="http://schemas.microsoft.com/office/powerpoint/2010/main" val="335909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045159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7FC567-26C3-4A81-AF73-B2C0ED6CA5B4}" type="slidenum">
              <a:rPr lang="en-US" smtClean="0"/>
              <a:t>27</a:t>
            </a:fld>
            <a:endParaRPr lang="en-US"/>
          </a:p>
        </p:txBody>
      </p:sp>
    </p:spTree>
    <p:extLst>
      <p:ext uri="{BB962C8B-B14F-4D97-AF65-F5344CB8AC3E}">
        <p14:creationId xmlns:p14="http://schemas.microsoft.com/office/powerpoint/2010/main" val="3912553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7FC567-26C3-4A81-AF73-B2C0ED6CA5B4}" type="slidenum">
              <a:rPr lang="en-US" smtClean="0"/>
              <a:t>29</a:t>
            </a:fld>
            <a:endParaRPr lang="en-US"/>
          </a:p>
        </p:txBody>
      </p:sp>
    </p:spTree>
    <p:extLst>
      <p:ext uri="{BB962C8B-B14F-4D97-AF65-F5344CB8AC3E}">
        <p14:creationId xmlns:p14="http://schemas.microsoft.com/office/powerpoint/2010/main" val="1538247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7FC567-26C3-4A81-AF73-B2C0ED6CA5B4}" type="slidenum">
              <a:rPr lang="en-US" smtClean="0"/>
              <a:t>33</a:t>
            </a:fld>
            <a:endParaRPr lang="en-US"/>
          </a:p>
        </p:txBody>
      </p:sp>
    </p:spTree>
    <p:extLst>
      <p:ext uri="{BB962C8B-B14F-4D97-AF65-F5344CB8AC3E}">
        <p14:creationId xmlns:p14="http://schemas.microsoft.com/office/powerpoint/2010/main" val="336075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7FC567-26C3-4A81-AF73-B2C0ED6CA5B4}" type="slidenum">
              <a:rPr lang="en-US" smtClean="0"/>
              <a:t>34</a:t>
            </a:fld>
            <a:endParaRPr lang="en-US"/>
          </a:p>
        </p:txBody>
      </p:sp>
    </p:spTree>
    <p:extLst>
      <p:ext uri="{BB962C8B-B14F-4D97-AF65-F5344CB8AC3E}">
        <p14:creationId xmlns:p14="http://schemas.microsoft.com/office/powerpoint/2010/main" val="3310590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7FC567-26C3-4A81-AF73-B2C0ED6CA5B4}" type="slidenum">
              <a:rPr lang="en-US" smtClean="0"/>
              <a:t>36</a:t>
            </a:fld>
            <a:endParaRPr lang="en-US"/>
          </a:p>
        </p:txBody>
      </p:sp>
    </p:spTree>
    <p:extLst>
      <p:ext uri="{BB962C8B-B14F-4D97-AF65-F5344CB8AC3E}">
        <p14:creationId xmlns:p14="http://schemas.microsoft.com/office/powerpoint/2010/main" val="2675746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r>
              <a:rPr lang="en-US" dirty="0"/>
              <a:t>We used to ask data providers to report “Don’t Know” for admission considerations if they do not know if certain admission criteria are required, recommended, or neither required nor recommended for their institution. To enable data providers to show a more accurate representation of their institutions’ admission criteria, we eliminated the “Don’t Know” option for admission considerations. </a:t>
            </a:r>
          </a:p>
        </p:txBody>
      </p:sp>
      <p:sp>
        <p:nvSpPr>
          <p:cNvPr id="4" name="Slide Number Placeholder 3"/>
          <p:cNvSpPr>
            <a:spLocks noGrp="1"/>
          </p:cNvSpPr>
          <p:nvPr>
            <p:ph type="sldNum" sz="quarter" idx="10"/>
          </p:nvPr>
        </p:nvSpPr>
        <p:spPr/>
        <p:txBody>
          <a:bodyPr/>
          <a:lstStyle/>
          <a:p>
            <a:fld id="{D3B1B461-EF17-534E-9B34-6F8B120E3DCA}" type="slidenum">
              <a:rPr lang="en-US" smtClean="0"/>
              <a:pPr/>
              <a:t>38</a:t>
            </a:fld>
            <a:endParaRPr lang="en-US" dirty="0"/>
          </a:p>
        </p:txBody>
      </p:sp>
    </p:spTree>
    <p:extLst>
      <p:ext uri="{BB962C8B-B14F-4D97-AF65-F5344CB8AC3E}">
        <p14:creationId xmlns:p14="http://schemas.microsoft.com/office/powerpoint/2010/main" val="1657018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39</a:t>
            </a:fld>
            <a:endParaRPr lang="en-US" dirty="0"/>
          </a:p>
        </p:txBody>
      </p:sp>
    </p:spTree>
    <p:extLst>
      <p:ext uri="{BB962C8B-B14F-4D97-AF65-F5344CB8AC3E}">
        <p14:creationId xmlns:p14="http://schemas.microsoft.com/office/powerpoint/2010/main" val="2616421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41</a:t>
            </a:fld>
            <a:endParaRPr lang="en-US" dirty="0"/>
          </a:p>
        </p:txBody>
      </p:sp>
    </p:spTree>
    <p:extLst>
      <p:ext uri="{BB962C8B-B14F-4D97-AF65-F5344CB8AC3E}">
        <p14:creationId xmlns:p14="http://schemas.microsoft.com/office/powerpoint/2010/main" val="1108847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42</a:t>
            </a:fld>
            <a:endParaRPr lang="en-US" dirty="0"/>
          </a:p>
        </p:txBody>
      </p:sp>
    </p:spTree>
    <p:extLst>
      <p:ext uri="{BB962C8B-B14F-4D97-AF65-F5344CB8AC3E}">
        <p14:creationId xmlns:p14="http://schemas.microsoft.com/office/powerpoint/2010/main" val="182993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12EDF1DB-533F-F545-A5EE-9E613AE5214A}" type="slidenum">
              <a:rPr lang="en-US" smtClean="0"/>
              <a:pPr/>
              <a:t>6</a:t>
            </a:fld>
            <a:endParaRPr lang="en-US"/>
          </a:p>
        </p:txBody>
      </p:sp>
    </p:spTree>
    <p:extLst>
      <p:ext uri="{BB962C8B-B14F-4D97-AF65-F5344CB8AC3E}">
        <p14:creationId xmlns:p14="http://schemas.microsoft.com/office/powerpoint/2010/main" val="3359096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44</a:t>
            </a:fld>
            <a:endParaRPr lang="en-US" dirty="0"/>
          </a:p>
        </p:txBody>
      </p:sp>
    </p:spTree>
    <p:extLst>
      <p:ext uri="{BB962C8B-B14F-4D97-AF65-F5344CB8AC3E}">
        <p14:creationId xmlns:p14="http://schemas.microsoft.com/office/powerpoint/2010/main" val="3673007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52</a:t>
            </a:fld>
            <a:endParaRPr lang="en-US" dirty="0"/>
          </a:p>
        </p:txBody>
      </p:sp>
    </p:spTree>
    <p:extLst>
      <p:ext uri="{BB962C8B-B14F-4D97-AF65-F5344CB8AC3E}">
        <p14:creationId xmlns:p14="http://schemas.microsoft.com/office/powerpoint/2010/main" val="3580887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53</a:t>
            </a:fld>
            <a:endParaRPr lang="en-US" dirty="0"/>
          </a:p>
        </p:txBody>
      </p:sp>
    </p:spTree>
    <p:extLst>
      <p:ext uri="{BB962C8B-B14F-4D97-AF65-F5344CB8AC3E}">
        <p14:creationId xmlns:p14="http://schemas.microsoft.com/office/powerpoint/2010/main" val="210055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54</a:t>
            </a:fld>
            <a:endParaRPr lang="en-US" dirty="0"/>
          </a:p>
        </p:txBody>
      </p:sp>
    </p:spTree>
    <p:extLst>
      <p:ext uri="{BB962C8B-B14F-4D97-AF65-F5344CB8AC3E}">
        <p14:creationId xmlns:p14="http://schemas.microsoft.com/office/powerpoint/2010/main" val="2183110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57</a:t>
            </a:fld>
            <a:endParaRPr lang="en-US" dirty="0"/>
          </a:p>
        </p:txBody>
      </p:sp>
    </p:spTree>
    <p:extLst>
      <p:ext uri="{BB962C8B-B14F-4D97-AF65-F5344CB8AC3E}">
        <p14:creationId xmlns:p14="http://schemas.microsoft.com/office/powerpoint/2010/main" val="355448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59</a:t>
            </a:fld>
            <a:endParaRPr lang="en-US" dirty="0"/>
          </a:p>
        </p:txBody>
      </p:sp>
    </p:spTree>
    <p:extLst>
      <p:ext uri="{BB962C8B-B14F-4D97-AF65-F5344CB8AC3E}">
        <p14:creationId xmlns:p14="http://schemas.microsoft.com/office/powerpoint/2010/main" val="4254414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60</a:t>
            </a:fld>
            <a:endParaRPr lang="en-US" dirty="0"/>
          </a:p>
        </p:txBody>
      </p:sp>
    </p:spTree>
    <p:extLst>
      <p:ext uri="{BB962C8B-B14F-4D97-AF65-F5344CB8AC3E}">
        <p14:creationId xmlns:p14="http://schemas.microsoft.com/office/powerpoint/2010/main" val="1832412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63</a:t>
            </a:fld>
            <a:endParaRPr lang="en-US" dirty="0"/>
          </a:p>
        </p:txBody>
      </p:sp>
    </p:spTree>
    <p:extLst>
      <p:ext uri="{BB962C8B-B14F-4D97-AF65-F5344CB8AC3E}">
        <p14:creationId xmlns:p14="http://schemas.microsoft.com/office/powerpoint/2010/main" val="2879002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CA28937-ACCB-464F-9C99-BFE9332814A2}" type="slidenum">
              <a:rPr lang="en-US" smtClean="0"/>
              <a:t>66</a:t>
            </a:fld>
            <a:endParaRPr lang="en-US"/>
          </a:p>
        </p:txBody>
      </p:sp>
    </p:spTree>
    <p:extLst>
      <p:ext uri="{BB962C8B-B14F-4D97-AF65-F5344CB8AC3E}">
        <p14:creationId xmlns:p14="http://schemas.microsoft.com/office/powerpoint/2010/main" val="4146541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CA28937-ACCB-464F-9C99-BFE9332814A2}" type="slidenum">
              <a:rPr lang="en-US" smtClean="0"/>
              <a:t>67</a:t>
            </a:fld>
            <a:endParaRPr lang="en-US"/>
          </a:p>
        </p:txBody>
      </p:sp>
    </p:spTree>
    <p:extLst>
      <p:ext uri="{BB962C8B-B14F-4D97-AF65-F5344CB8AC3E}">
        <p14:creationId xmlns:p14="http://schemas.microsoft.com/office/powerpoint/2010/main" val="3770544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7</a:t>
            </a:fld>
            <a:endParaRPr lang="en-US"/>
          </a:p>
        </p:txBody>
      </p:sp>
    </p:spTree>
    <p:extLst>
      <p:ext uri="{BB962C8B-B14F-4D97-AF65-F5344CB8AC3E}">
        <p14:creationId xmlns:p14="http://schemas.microsoft.com/office/powerpoint/2010/main" val="1476638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CA28937-ACCB-464F-9C99-BFE9332814A2}" type="slidenum">
              <a:rPr lang="en-US" smtClean="0"/>
              <a:t>68</a:t>
            </a:fld>
            <a:endParaRPr lang="en-US"/>
          </a:p>
        </p:txBody>
      </p:sp>
    </p:spTree>
    <p:extLst>
      <p:ext uri="{BB962C8B-B14F-4D97-AF65-F5344CB8AC3E}">
        <p14:creationId xmlns:p14="http://schemas.microsoft.com/office/powerpoint/2010/main" val="4145845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xfrm>
            <a:off x="914400" y="3257550"/>
            <a:ext cx="7315200" cy="3086100"/>
          </a:xfrm>
          <a:prstGeom prst="rect">
            <a:avLst/>
          </a:prstGeom>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652" indent="-285635">
              <a:defRPr>
                <a:solidFill>
                  <a:schemeClr val="tx1"/>
                </a:solidFill>
                <a:latin typeface="Calibri" pitchFamily="34" charset="0"/>
              </a:defRPr>
            </a:lvl2pPr>
            <a:lvl3pPr marL="1142541" indent="-228508">
              <a:defRPr>
                <a:solidFill>
                  <a:schemeClr val="tx1"/>
                </a:solidFill>
                <a:latin typeface="Calibri" pitchFamily="34" charset="0"/>
              </a:defRPr>
            </a:lvl3pPr>
            <a:lvl4pPr marL="1599557" indent="-228508">
              <a:defRPr>
                <a:solidFill>
                  <a:schemeClr val="tx1"/>
                </a:solidFill>
                <a:latin typeface="Calibri" pitchFamily="34" charset="0"/>
              </a:defRPr>
            </a:lvl4pPr>
            <a:lvl5pPr marL="2056575" indent="-228508">
              <a:defRPr>
                <a:solidFill>
                  <a:schemeClr val="tx1"/>
                </a:solidFill>
                <a:latin typeface="Calibri" pitchFamily="34" charset="0"/>
              </a:defRPr>
            </a:lvl5pPr>
            <a:lvl6pPr marL="2513591" indent="-228508" fontAlgn="base">
              <a:spcBef>
                <a:spcPct val="0"/>
              </a:spcBef>
              <a:spcAft>
                <a:spcPct val="0"/>
              </a:spcAft>
              <a:defRPr>
                <a:solidFill>
                  <a:schemeClr val="tx1"/>
                </a:solidFill>
                <a:latin typeface="Calibri" pitchFamily="34" charset="0"/>
              </a:defRPr>
            </a:lvl6pPr>
            <a:lvl7pPr marL="2970607" indent="-228508" fontAlgn="base">
              <a:spcBef>
                <a:spcPct val="0"/>
              </a:spcBef>
              <a:spcAft>
                <a:spcPct val="0"/>
              </a:spcAft>
              <a:defRPr>
                <a:solidFill>
                  <a:schemeClr val="tx1"/>
                </a:solidFill>
                <a:latin typeface="Calibri" pitchFamily="34" charset="0"/>
              </a:defRPr>
            </a:lvl7pPr>
            <a:lvl8pPr marL="3427622" indent="-228508" fontAlgn="base">
              <a:spcBef>
                <a:spcPct val="0"/>
              </a:spcBef>
              <a:spcAft>
                <a:spcPct val="0"/>
              </a:spcAft>
              <a:defRPr>
                <a:solidFill>
                  <a:schemeClr val="tx1"/>
                </a:solidFill>
                <a:latin typeface="Calibri" pitchFamily="34" charset="0"/>
              </a:defRPr>
            </a:lvl8pPr>
            <a:lvl9pPr marL="3884639" indent="-228508"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8330BB7-D36A-4FBD-B7F8-7E6EBF3E862B}" type="slidenum">
              <a:rPr lang="en-US" smtClean="0"/>
              <a:pPr fontAlgn="base">
                <a:spcBef>
                  <a:spcPct val="0"/>
                </a:spcBef>
                <a:spcAft>
                  <a:spcPct val="0"/>
                </a:spcAft>
                <a:defRPr/>
              </a:pPr>
              <a:t>74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82</a:t>
            </a:fld>
            <a:endParaRPr lang="en-US" dirty="0"/>
          </a:p>
        </p:txBody>
      </p:sp>
    </p:spTree>
    <p:extLst>
      <p:ext uri="{BB962C8B-B14F-4D97-AF65-F5344CB8AC3E}">
        <p14:creationId xmlns:p14="http://schemas.microsoft.com/office/powerpoint/2010/main" val="3737278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83</a:t>
            </a:fld>
            <a:endParaRPr lang="en-US" dirty="0"/>
          </a:p>
        </p:txBody>
      </p:sp>
    </p:spTree>
    <p:extLst>
      <p:ext uri="{BB962C8B-B14F-4D97-AF65-F5344CB8AC3E}">
        <p14:creationId xmlns:p14="http://schemas.microsoft.com/office/powerpoint/2010/main" val="3333804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84</a:t>
            </a:fld>
            <a:endParaRPr lang="en-US" dirty="0"/>
          </a:p>
        </p:txBody>
      </p:sp>
    </p:spTree>
    <p:extLst>
      <p:ext uri="{BB962C8B-B14F-4D97-AF65-F5344CB8AC3E}">
        <p14:creationId xmlns:p14="http://schemas.microsoft.com/office/powerpoint/2010/main" val="2437656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85</a:t>
            </a:fld>
            <a:endParaRPr lang="en-US" dirty="0"/>
          </a:p>
        </p:txBody>
      </p:sp>
    </p:spTree>
    <p:extLst>
      <p:ext uri="{BB962C8B-B14F-4D97-AF65-F5344CB8AC3E}">
        <p14:creationId xmlns:p14="http://schemas.microsoft.com/office/powerpoint/2010/main" val="3938078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100</a:t>
            </a:fld>
            <a:endParaRPr lang="en-US" dirty="0"/>
          </a:p>
        </p:txBody>
      </p:sp>
    </p:spTree>
    <p:extLst>
      <p:ext uri="{BB962C8B-B14F-4D97-AF65-F5344CB8AC3E}">
        <p14:creationId xmlns:p14="http://schemas.microsoft.com/office/powerpoint/2010/main" val="2008906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105</a:t>
            </a:fld>
            <a:endParaRPr lang="en-US" dirty="0"/>
          </a:p>
        </p:txBody>
      </p:sp>
    </p:spTree>
    <p:extLst>
      <p:ext uri="{BB962C8B-B14F-4D97-AF65-F5344CB8AC3E}">
        <p14:creationId xmlns:p14="http://schemas.microsoft.com/office/powerpoint/2010/main" val="2558878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106</a:t>
            </a:fld>
            <a:endParaRPr lang="en-US" dirty="0"/>
          </a:p>
        </p:txBody>
      </p:sp>
    </p:spTree>
    <p:extLst>
      <p:ext uri="{BB962C8B-B14F-4D97-AF65-F5344CB8AC3E}">
        <p14:creationId xmlns:p14="http://schemas.microsoft.com/office/powerpoint/2010/main" val="470747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107</a:t>
            </a:fld>
            <a:endParaRPr lang="en-US" dirty="0"/>
          </a:p>
        </p:txBody>
      </p:sp>
    </p:spTree>
    <p:extLst>
      <p:ext uri="{BB962C8B-B14F-4D97-AF65-F5344CB8AC3E}">
        <p14:creationId xmlns:p14="http://schemas.microsoft.com/office/powerpoint/2010/main" val="2743173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14</a:t>
            </a:fld>
            <a:endParaRPr lang="en-US" dirty="0"/>
          </a:p>
        </p:txBody>
      </p:sp>
    </p:spTree>
    <p:extLst>
      <p:ext uri="{BB962C8B-B14F-4D97-AF65-F5344CB8AC3E}">
        <p14:creationId xmlns:p14="http://schemas.microsoft.com/office/powerpoint/2010/main" val="4086805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108</a:t>
            </a:fld>
            <a:endParaRPr lang="en-US" dirty="0"/>
          </a:p>
        </p:txBody>
      </p:sp>
    </p:spTree>
    <p:extLst>
      <p:ext uri="{BB962C8B-B14F-4D97-AF65-F5344CB8AC3E}">
        <p14:creationId xmlns:p14="http://schemas.microsoft.com/office/powerpoint/2010/main" val="2558878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497A98DB-CD79-4156-A58D-0A62732FADCF}" type="slidenum">
              <a:rPr lang="en-US" smtClean="0"/>
              <a:t>113</a:t>
            </a:fld>
            <a:endParaRPr lang="en-US"/>
          </a:p>
        </p:txBody>
      </p:sp>
    </p:spTree>
    <p:extLst>
      <p:ext uri="{BB962C8B-B14F-4D97-AF65-F5344CB8AC3E}">
        <p14:creationId xmlns:p14="http://schemas.microsoft.com/office/powerpoint/2010/main" val="1338229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xfrm>
            <a:off x="914400" y="3257550"/>
            <a:ext cx="7315200" cy="3086100"/>
          </a:xfrm>
          <a:prstGeom prst="rect">
            <a:avLst/>
          </a:prstGeom>
          <a:noFill/>
        </p:spPr>
        <p:txBody>
          <a:bodyPr wrap="square" numCol="1" anchor="t" anchorCtr="0" compatLnSpc="1">
            <a:prstTxWarp prst="textNoShape">
              <a:avLst/>
            </a:prstTxWarp>
          </a:bodyPr>
          <a:lstStyle/>
          <a:p>
            <a:pPr eaLnBrk="1" hangingPunct="1">
              <a:spcBef>
                <a:spcPct val="0"/>
              </a:spcBef>
            </a:pPr>
            <a:endParaRPr lang="en-US" dirty="0"/>
          </a:p>
        </p:txBody>
      </p:sp>
      <p:sp>
        <p:nvSpPr>
          <p:cNvPr id="215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676" indent="-285645">
              <a:defRPr>
                <a:solidFill>
                  <a:schemeClr val="tx1"/>
                </a:solidFill>
                <a:latin typeface="Calibri" pitchFamily="34" charset="0"/>
              </a:defRPr>
            </a:lvl2pPr>
            <a:lvl3pPr marL="1142581" indent="-228515">
              <a:defRPr>
                <a:solidFill>
                  <a:schemeClr val="tx1"/>
                </a:solidFill>
                <a:latin typeface="Calibri" pitchFamily="34" charset="0"/>
              </a:defRPr>
            </a:lvl3pPr>
            <a:lvl4pPr marL="1599611" indent="-228515">
              <a:defRPr>
                <a:solidFill>
                  <a:schemeClr val="tx1"/>
                </a:solidFill>
                <a:latin typeface="Calibri" pitchFamily="34" charset="0"/>
              </a:defRPr>
            </a:lvl4pPr>
            <a:lvl5pPr marL="2056644" indent="-228515">
              <a:defRPr>
                <a:solidFill>
                  <a:schemeClr val="tx1"/>
                </a:solidFill>
                <a:latin typeface="Calibri" pitchFamily="34" charset="0"/>
              </a:defRPr>
            </a:lvl5pPr>
            <a:lvl6pPr marL="2513676" indent="-228515" fontAlgn="base">
              <a:spcBef>
                <a:spcPct val="0"/>
              </a:spcBef>
              <a:spcAft>
                <a:spcPct val="0"/>
              </a:spcAft>
              <a:defRPr>
                <a:solidFill>
                  <a:schemeClr val="tx1"/>
                </a:solidFill>
                <a:latin typeface="Calibri" pitchFamily="34" charset="0"/>
              </a:defRPr>
            </a:lvl6pPr>
            <a:lvl7pPr marL="2970708" indent="-228515" fontAlgn="base">
              <a:spcBef>
                <a:spcPct val="0"/>
              </a:spcBef>
              <a:spcAft>
                <a:spcPct val="0"/>
              </a:spcAft>
              <a:defRPr>
                <a:solidFill>
                  <a:schemeClr val="tx1"/>
                </a:solidFill>
                <a:latin typeface="Calibri" pitchFamily="34" charset="0"/>
              </a:defRPr>
            </a:lvl7pPr>
            <a:lvl8pPr marL="3427739" indent="-228515" fontAlgn="base">
              <a:spcBef>
                <a:spcPct val="0"/>
              </a:spcBef>
              <a:spcAft>
                <a:spcPct val="0"/>
              </a:spcAft>
              <a:defRPr>
                <a:solidFill>
                  <a:schemeClr val="tx1"/>
                </a:solidFill>
                <a:latin typeface="Calibri" pitchFamily="34" charset="0"/>
              </a:defRPr>
            </a:lvl8pPr>
            <a:lvl9pPr marL="3884771" indent="-22851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C25C398-2204-42C4-83BE-AC61DFC99C6F}" type="slidenum">
              <a:rPr lang="en-US" smtClean="0">
                <a:ea typeface="ＭＳ Ｐゴシック" pitchFamily="34" charset="-128"/>
              </a:rPr>
              <a:pPr fontAlgn="base">
                <a:spcBef>
                  <a:spcPct val="0"/>
                </a:spcBef>
                <a:spcAft>
                  <a:spcPct val="0"/>
                </a:spcAft>
                <a:defRPr/>
              </a:pPr>
              <a:t>123</a:t>
            </a:fld>
            <a:endParaRPr lang="en-US" dirty="0">
              <a:ea typeface="ＭＳ Ｐゴシック" pitchFamily="34" charset="-128"/>
            </a:endParaRPr>
          </a:p>
        </p:txBody>
      </p:sp>
    </p:spTree>
    <p:extLst>
      <p:ext uri="{BB962C8B-B14F-4D97-AF65-F5344CB8AC3E}">
        <p14:creationId xmlns:p14="http://schemas.microsoft.com/office/powerpoint/2010/main" val="3226247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7FC567-26C3-4A81-AF73-B2C0ED6CA5B4}" type="slidenum">
              <a:rPr lang="en-US" smtClean="0"/>
              <a:t>124</a:t>
            </a:fld>
            <a:endParaRPr lang="en-US"/>
          </a:p>
        </p:txBody>
      </p:sp>
    </p:spTree>
    <p:extLst>
      <p:ext uri="{BB962C8B-B14F-4D97-AF65-F5344CB8AC3E}">
        <p14:creationId xmlns:p14="http://schemas.microsoft.com/office/powerpoint/2010/main" val="1056366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7FC567-26C3-4A81-AF73-B2C0ED6CA5B4}" type="slidenum">
              <a:rPr lang="en-US" smtClean="0"/>
              <a:t>125</a:t>
            </a:fld>
            <a:endParaRPr lang="en-US"/>
          </a:p>
        </p:txBody>
      </p:sp>
    </p:spTree>
    <p:extLst>
      <p:ext uri="{BB962C8B-B14F-4D97-AF65-F5344CB8AC3E}">
        <p14:creationId xmlns:p14="http://schemas.microsoft.com/office/powerpoint/2010/main" val="2836485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xfrm>
            <a:off x="914400" y="3257550"/>
            <a:ext cx="7315200" cy="3086100"/>
          </a:xfrm>
          <a:prstGeom prst="rect">
            <a:avLst/>
          </a:prstGeom>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676" indent="-285645">
              <a:defRPr>
                <a:solidFill>
                  <a:schemeClr val="tx1"/>
                </a:solidFill>
                <a:latin typeface="Calibri" pitchFamily="34" charset="0"/>
              </a:defRPr>
            </a:lvl2pPr>
            <a:lvl3pPr marL="1142581" indent="-228515">
              <a:defRPr>
                <a:solidFill>
                  <a:schemeClr val="tx1"/>
                </a:solidFill>
                <a:latin typeface="Calibri" pitchFamily="34" charset="0"/>
              </a:defRPr>
            </a:lvl3pPr>
            <a:lvl4pPr marL="1599611" indent="-228515">
              <a:defRPr>
                <a:solidFill>
                  <a:schemeClr val="tx1"/>
                </a:solidFill>
                <a:latin typeface="Calibri" pitchFamily="34" charset="0"/>
              </a:defRPr>
            </a:lvl4pPr>
            <a:lvl5pPr marL="2056644" indent="-228515">
              <a:defRPr>
                <a:solidFill>
                  <a:schemeClr val="tx1"/>
                </a:solidFill>
                <a:latin typeface="Calibri" pitchFamily="34" charset="0"/>
              </a:defRPr>
            </a:lvl5pPr>
            <a:lvl6pPr marL="2513676" indent="-228515" fontAlgn="base">
              <a:spcBef>
                <a:spcPct val="0"/>
              </a:spcBef>
              <a:spcAft>
                <a:spcPct val="0"/>
              </a:spcAft>
              <a:defRPr>
                <a:solidFill>
                  <a:schemeClr val="tx1"/>
                </a:solidFill>
                <a:latin typeface="Calibri" pitchFamily="34" charset="0"/>
              </a:defRPr>
            </a:lvl6pPr>
            <a:lvl7pPr marL="2970708" indent="-228515" fontAlgn="base">
              <a:spcBef>
                <a:spcPct val="0"/>
              </a:spcBef>
              <a:spcAft>
                <a:spcPct val="0"/>
              </a:spcAft>
              <a:defRPr>
                <a:solidFill>
                  <a:schemeClr val="tx1"/>
                </a:solidFill>
                <a:latin typeface="Calibri" pitchFamily="34" charset="0"/>
              </a:defRPr>
            </a:lvl7pPr>
            <a:lvl8pPr marL="3427739" indent="-228515" fontAlgn="base">
              <a:spcBef>
                <a:spcPct val="0"/>
              </a:spcBef>
              <a:spcAft>
                <a:spcPct val="0"/>
              </a:spcAft>
              <a:defRPr>
                <a:solidFill>
                  <a:schemeClr val="tx1"/>
                </a:solidFill>
                <a:latin typeface="Calibri" pitchFamily="34" charset="0"/>
              </a:defRPr>
            </a:lvl8pPr>
            <a:lvl9pPr marL="3884771" indent="-22851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EF284D1-2A33-41FF-BE11-BC493AF8977A}" type="slidenum">
              <a:rPr lang="en-US" smtClean="0">
                <a:ea typeface="ＭＳ Ｐゴシック" pitchFamily="34" charset="-128"/>
              </a:rPr>
              <a:pPr fontAlgn="base">
                <a:spcBef>
                  <a:spcPct val="0"/>
                </a:spcBef>
                <a:spcAft>
                  <a:spcPct val="0"/>
                </a:spcAft>
                <a:defRPr/>
              </a:pPr>
              <a:t>126</a:t>
            </a:fld>
            <a:endParaRPr lang="en-US" dirty="0">
              <a:ea typeface="ＭＳ Ｐゴシック" pitchFamily="34" charset="-128"/>
            </a:endParaRPr>
          </a:p>
        </p:txBody>
      </p:sp>
    </p:spTree>
    <p:extLst>
      <p:ext uri="{BB962C8B-B14F-4D97-AF65-F5344CB8AC3E}">
        <p14:creationId xmlns:p14="http://schemas.microsoft.com/office/powerpoint/2010/main" val="1746493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132</a:t>
            </a:fld>
            <a:endParaRPr lang="en-US" dirty="0"/>
          </a:p>
        </p:txBody>
      </p:sp>
    </p:spTree>
    <p:extLst>
      <p:ext uri="{BB962C8B-B14F-4D97-AF65-F5344CB8AC3E}">
        <p14:creationId xmlns:p14="http://schemas.microsoft.com/office/powerpoint/2010/main" val="832752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xfrm>
            <a:off x="914400" y="3257550"/>
            <a:ext cx="7315200" cy="3086100"/>
          </a:xfrm>
          <a:prstGeom prst="rect">
            <a:avLst/>
          </a:prstGeom>
          <a:noFill/>
        </p:spPr>
        <p:txBody>
          <a:bodyPr wrap="square" numCol="1" anchor="t" anchorCtr="0" compatLnSpc="1">
            <a:prstTxWarp prst="textNoShape">
              <a:avLst/>
            </a:prstTxWarp>
          </a:bodyPr>
          <a:lstStyle/>
          <a:p>
            <a:pPr eaLnBrk="1" hangingPunct="1"/>
            <a:endParaRPr lang="en-US" dirty="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4349450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134</a:t>
            </a:fld>
            <a:endParaRPr lang="en-US" dirty="0"/>
          </a:p>
        </p:txBody>
      </p:sp>
    </p:spTree>
    <p:extLst>
      <p:ext uri="{BB962C8B-B14F-4D97-AF65-F5344CB8AC3E}">
        <p14:creationId xmlns:p14="http://schemas.microsoft.com/office/powerpoint/2010/main" val="5984047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CA28937-ACCB-464F-9C99-BFE9332814A2}" type="slidenum">
              <a:rPr lang="en-US" smtClean="0"/>
              <a:t>136</a:t>
            </a:fld>
            <a:endParaRPr lang="en-US"/>
          </a:p>
        </p:txBody>
      </p:sp>
    </p:spTree>
    <p:extLst>
      <p:ext uri="{BB962C8B-B14F-4D97-AF65-F5344CB8AC3E}">
        <p14:creationId xmlns:p14="http://schemas.microsoft.com/office/powerpoint/2010/main" val="250114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15</a:t>
            </a:fld>
            <a:endParaRPr lang="en-US" dirty="0"/>
          </a:p>
        </p:txBody>
      </p:sp>
    </p:spTree>
    <p:extLst>
      <p:ext uri="{BB962C8B-B14F-4D97-AF65-F5344CB8AC3E}">
        <p14:creationId xmlns:p14="http://schemas.microsoft.com/office/powerpoint/2010/main" val="1921485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914400" y="3257550"/>
            <a:ext cx="7315200" cy="308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760" indent="-285677">
              <a:defRPr>
                <a:solidFill>
                  <a:schemeClr val="tx1"/>
                </a:solidFill>
                <a:latin typeface="Calibri" pitchFamily="34" charset="0"/>
                <a:cs typeface="Arial" charset="0"/>
              </a:defRPr>
            </a:lvl2pPr>
            <a:lvl3pPr marL="1142707" indent="-228540">
              <a:defRPr>
                <a:solidFill>
                  <a:schemeClr val="tx1"/>
                </a:solidFill>
                <a:latin typeface="Calibri" pitchFamily="34" charset="0"/>
                <a:cs typeface="Arial" charset="0"/>
              </a:defRPr>
            </a:lvl3pPr>
            <a:lvl4pPr marL="1599787" indent="-228540">
              <a:defRPr>
                <a:solidFill>
                  <a:schemeClr val="tx1"/>
                </a:solidFill>
                <a:latin typeface="Calibri" pitchFamily="34" charset="0"/>
                <a:cs typeface="Arial" charset="0"/>
              </a:defRPr>
            </a:lvl4pPr>
            <a:lvl5pPr marL="2056872" indent="-228540">
              <a:defRPr>
                <a:solidFill>
                  <a:schemeClr val="tx1"/>
                </a:solidFill>
                <a:latin typeface="Calibri" pitchFamily="34" charset="0"/>
                <a:cs typeface="Arial" charset="0"/>
              </a:defRPr>
            </a:lvl5pPr>
            <a:lvl6pPr marL="2513952" indent="-228540" eaLnBrk="0" fontAlgn="base" hangingPunct="0">
              <a:spcBef>
                <a:spcPct val="0"/>
              </a:spcBef>
              <a:spcAft>
                <a:spcPct val="0"/>
              </a:spcAft>
              <a:defRPr>
                <a:solidFill>
                  <a:schemeClr val="tx1"/>
                </a:solidFill>
                <a:latin typeface="Calibri" pitchFamily="34" charset="0"/>
                <a:cs typeface="Arial" charset="0"/>
              </a:defRPr>
            </a:lvl6pPr>
            <a:lvl7pPr marL="2971036" indent="-228540" eaLnBrk="0" fontAlgn="base" hangingPunct="0">
              <a:spcBef>
                <a:spcPct val="0"/>
              </a:spcBef>
              <a:spcAft>
                <a:spcPct val="0"/>
              </a:spcAft>
              <a:defRPr>
                <a:solidFill>
                  <a:schemeClr val="tx1"/>
                </a:solidFill>
                <a:latin typeface="Calibri" pitchFamily="34" charset="0"/>
                <a:cs typeface="Arial" charset="0"/>
              </a:defRPr>
            </a:lvl7pPr>
            <a:lvl8pPr marL="3428120" indent="-228540" eaLnBrk="0" fontAlgn="base" hangingPunct="0">
              <a:spcBef>
                <a:spcPct val="0"/>
              </a:spcBef>
              <a:spcAft>
                <a:spcPct val="0"/>
              </a:spcAft>
              <a:defRPr>
                <a:solidFill>
                  <a:schemeClr val="tx1"/>
                </a:solidFill>
                <a:latin typeface="Calibri" pitchFamily="34" charset="0"/>
                <a:cs typeface="Arial" charset="0"/>
              </a:defRPr>
            </a:lvl8pPr>
            <a:lvl9pPr marL="3885200" indent="-228540" eaLnBrk="0" fontAlgn="base" hangingPunct="0">
              <a:spcBef>
                <a:spcPct val="0"/>
              </a:spcBef>
              <a:spcAft>
                <a:spcPct val="0"/>
              </a:spcAft>
              <a:defRPr>
                <a:solidFill>
                  <a:schemeClr val="tx1"/>
                </a:solidFill>
                <a:latin typeface="Calibri" pitchFamily="34" charset="0"/>
                <a:cs typeface="Arial" charset="0"/>
              </a:defRPr>
            </a:lvl9pPr>
          </a:lstStyle>
          <a:p>
            <a:fld id="{2E01D969-9DE3-43F2-98A3-072A429CCE79}" type="slidenum">
              <a:rPr lang="en-US" altLang="en-US"/>
              <a:pPr/>
              <a:t>137</a:t>
            </a:fld>
            <a:endParaRPr lang="en-US" altLang="en-US"/>
          </a:p>
        </p:txBody>
      </p:sp>
    </p:spTree>
    <p:extLst>
      <p:ext uri="{BB962C8B-B14F-4D97-AF65-F5344CB8AC3E}">
        <p14:creationId xmlns:p14="http://schemas.microsoft.com/office/powerpoint/2010/main" val="1866543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139</a:t>
            </a:fld>
            <a:endParaRPr lang="en-US"/>
          </a:p>
        </p:txBody>
      </p:sp>
    </p:spTree>
    <p:extLst>
      <p:ext uri="{BB962C8B-B14F-4D97-AF65-F5344CB8AC3E}">
        <p14:creationId xmlns:p14="http://schemas.microsoft.com/office/powerpoint/2010/main" val="3361048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144</a:t>
            </a:fld>
            <a:endParaRPr lang="en-US"/>
          </a:p>
        </p:txBody>
      </p:sp>
    </p:spTree>
    <p:extLst>
      <p:ext uri="{BB962C8B-B14F-4D97-AF65-F5344CB8AC3E}">
        <p14:creationId xmlns:p14="http://schemas.microsoft.com/office/powerpoint/2010/main" val="2478281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6"/>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652" indent="-285635">
              <a:defRPr>
                <a:solidFill>
                  <a:schemeClr val="tx1"/>
                </a:solidFill>
                <a:latin typeface="Calibri" pitchFamily="34" charset="0"/>
              </a:defRPr>
            </a:lvl2pPr>
            <a:lvl3pPr marL="1142541" indent="-228508">
              <a:defRPr>
                <a:solidFill>
                  <a:schemeClr val="tx1"/>
                </a:solidFill>
                <a:latin typeface="Calibri" pitchFamily="34" charset="0"/>
              </a:defRPr>
            </a:lvl3pPr>
            <a:lvl4pPr marL="1599557" indent="-228508">
              <a:defRPr>
                <a:solidFill>
                  <a:schemeClr val="tx1"/>
                </a:solidFill>
                <a:latin typeface="Calibri" pitchFamily="34" charset="0"/>
              </a:defRPr>
            </a:lvl4pPr>
            <a:lvl5pPr marL="2056575" indent="-228508">
              <a:defRPr>
                <a:solidFill>
                  <a:schemeClr val="tx1"/>
                </a:solidFill>
                <a:latin typeface="Calibri" pitchFamily="34" charset="0"/>
              </a:defRPr>
            </a:lvl5pPr>
            <a:lvl6pPr marL="2513591" indent="-228508" fontAlgn="base">
              <a:spcBef>
                <a:spcPct val="0"/>
              </a:spcBef>
              <a:spcAft>
                <a:spcPct val="0"/>
              </a:spcAft>
              <a:defRPr>
                <a:solidFill>
                  <a:schemeClr val="tx1"/>
                </a:solidFill>
                <a:latin typeface="Calibri" pitchFamily="34" charset="0"/>
              </a:defRPr>
            </a:lvl6pPr>
            <a:lvl7pPr marL="2970607" indent="-228508" fontAlgn="base">
              <a:spcBef>
                <a:spcPct val="0"/>
              </a:spcBef>
              <a:spcAft>
                <a:spcPct val="0"/>
              </a:spcAft>
              <a:defRPr>
                <a:solidFill>
                  <a:schemeClr val="tx1"/>
                </a:solidFill>
                <a:latin typeface="Calibri" pitchFamily="34" charset="0"/>
              </a:defRPr>
            </a:lvl7pPr>
            <a:lvl8pPr marL="3427622" indent="-228508" fontAlgn="base">
              <a:spcBef>
                <a:spcPct val="0"/>
              </a:spcBef>
              <a:spcAft>
                <a:spcPct val="0"/>
              </a:spcAft>
              <a:defRPr>
                <a:solidFill>
                  <a:schemeClr val="tx1"/>
                </a:solidFill>
                <a:latin typeface="Calibri" pitchFamily="34" charset="0"/>
              </a:defRPr>
            </a:lvl8pPr>
            <a:lvl9pPr marL="3884639" indent="-228508"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479458D-BAC5-4DF9-85CD-FE6A99104F66}" type="slidenum">
              <a:rPr lang="en-US" smtClean="0">
                <a:latin typeface="Times New Roman" pitchFamily="18" charset="0"/>
              </a:rPr>
              <a:pPr fontAlgn="base">
                <a:spcBef>
                  <a:spcPct val="0"/>
                </a:spcBef>
                <a:spcAft>
                  <a:spcPct val="0"/>
                </a:spcAft>
                <a:defRPr/>
              </a:pPr>
              <a:t>147</a:t>
            </a:fld>
            <a:endParaRPr lang="en-US">
              <a:latin typeface="Times New Roman" pitchFamily="18" charset="0"/>
            </a:endParaRPr>
          </a:p>
        </p:txBody>
      </p:sp>
      <p:sp>
        <p:nvSpPr>
          <p:cNvPr id="171011" name="Rectangle 7"/>
          <p:cNvSpPr txBox="1">
            <a:spLocks noGrp="1" noChangeArrowheads="1"/>
          </p:cNvSpPr>
          <p:nvPr/>
        </p:nvSpPr>
        <p:spPr bwMode="auto">
          <a:xfrm>
            <a:off x="5180777" y="6513697"/>
            <a:ext cx="3963228" cy="344306"/>
          </a:xfrm>
          <a:prstGeom prst="rect">
            <a:avLst/>
          </a:prstGeom>
          <a:noFill/>
          <a:ln w="9525">
            <a:noFill/>
            <a:miter lim="800000"/>
            <a:headEnd/>
            <a:tailEnd/>
          </a:ln>
        </p:spPr>
        <p:txBody>
          <a:bodyPr lIns="91334" tIns="45667" rIns="91334" bIns="45667" anchor="b"/>
          <a:lstStyle/>
          <a:p>
            <a:pPr algn="r"/>
            <a:fld id="{09ECA22E-D21E-4EDB-A535-9864441EB458}" type="slidenum">
              <a:rPr lang="en-US" sz="1200">
                <a:latin typeface="Times New Roman" pitchFamily="18" charset="0"/>
              </a:rPr>
              <a:pPr algn="r"/>
              <a:t>147</a:t>
            </a:fld>
            <a:endParaRPr lang="en-US" sz="1200">
              <a:latin typeface="Times New Roman" pitchFamily="18" charset="0"/>
            </a:endParaRPr>
          </a:p>
        </p:txBody>
      </p:sp>
      <p:sp>
        <p:nvSpPr>
          <p:cNvPr id="171012"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3" name="Notes Placeholder 2"/>
          <p:cNvSpPr>
            <a:spLocks noGrp="1"/>
          </p:cNvSpPr>
          <p:nvPr>
            <p:ph type="body" idx="1"/>
          </p:nvPr>
        </p:nvSpPr>
        <p:spPr bwMode="auto">
          <a:xfrm>
            <a:off x="914400" y="3257550"/>
            <a:ext cx="7315200" cy="3086100"/>
          </a:xfrm>
          <a:prstGeom prst="rect">
            <a:avLst/>
          </a:prstGeom>
          <a:noFill/>
        </p:spPr>
        <p:txBody>
          <a:bodyPr wrap="square" numCol="1" anchor="t" anchorCtr="0" compatLnSpc="1">
            <a:prstTxWarp prst="textNoShape">
              <a:avLst/>
            </a:prstTxWarp>
          </a:bodyPr>
          <a:lstStyle/>
          <a:p>
            <a:pPr eaLnBrk="1" hangingPunct="1">
              <a:spcBef>
                <a:spcPct val="0"/>
              </a:spcBef>
            </a:pPr>
            <a:endParaRPr lang="en-US"/>
          </a:p>
        </p:txBody>
      </p:sp>
      <p:sp>
        <p:nvSpPr>
          <p:cNvPr id="171014" name="Slide Number Placeholder 3"/>
          <p:cNvSpPr txBox="1">
            <a:spLocks noGrp="1"/>
          </p:cNvSpPr>
          <p:nvPr/>
        </p:nvSpPr>
        <p:spPr bwMode="auto">
          <a:xfrm>
            <a:off x="5178709" y="6512527"/>
            <a:ext cx="3963228" cy="344306"/>
          </a:xfrm>
          <a:prstGeom prst="rect">
            <a:avLst/>
          </a:prstGeom>
          <a:noFill/>
          <a:ln w="9525">
            <a:noFill/>
            <a:miter lim="800000"/>
            <a:headEnd/>
            <a:tailEnd/>
          </a:ln>
        </p:spPr>
        <p:txBody>
          <a:bodyPr lIns="91334" tIns="45667" rIns="91334" bIns="45667" anchor="b"/>
          <a:lstStyle/>
          <a:p>
            <a:pPr algn="r"/>
            <a:fld id="{3D3B967C-7180-4511-87CF-5A40E3D4D8FE}" type="slidenum">
              <a:rPr lang="en-US" sz="1200">
                <a:latin typeface="Times New Roman" pitchFamily="18" charset="0"/>
              </a:rPr>
              <a:pPr algn="r"/>
              <a:t>147</a:t>
            </a:fld>
            <a:endParaRPr lang="en-US" sz="120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xfrm>
            <a:off x="914400" y="3257550"/>
            <a:ext cx="7315200" cy="3086100"/>
          </a:xfrm>
          <a:prstGeom prst="rect">
            <a:avLst/>
          </a:prstGeom>
          <a:noFill/>
        </p:spPr>
        <p:txBody>
          <a:bodyPr wrap="square" numCol="1" anchor="t" anchorCtr="0" compatLnSpc="1">
            <a:prstTxWarp prst="textNoShape">
              <a:avLst/>
            </a:prstTxWarp>
          </a:bodyPr>
          <a:lstStyle/>
          <a:p>
            <a:pPr eaLnBrk="1" hangingPunct="1">
              <a:spcBef>
                <a:spcPct val="0"/>
              </a:spcBef>
            </a:pPr>
            <a:endParaRPr lang="en-US" dirty="0"/>
          </a:p>
        </p:txBody>
      </p:sp>
      <p:sp>
        <p:nvSpPr>
          <p:cNvPr id="163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652" indent="-285635">
              <a:defRPr>
                <a:solidFill>
                  <a:schemeClr val="tx1"/>
                </a:solidFill>
                <a:latin typeface="Calibri" pitchFamily="34" charset="0"/>
              </a:defRPr>
            </a:lvl2pPr>
            <a:lvl3pPr marL="1142541" indent="-228508">
              <a:defRPr>
                <a:solidFill>
                  <a:schemeClr val="tx1"/>
                </a:solidFill>
                <a:latin typeface="Calibri" pitchFamily="34" charset="0"/>
              </a:defRPr>
            </a:lvl3pPr>
            <a:lvl4pPr marL="1599557" indent="-228508">
              <a:defRPr>
                <a:solidFill>
                  <a:schemeClr val="tx1"/>
                </a:solidFill>
                <a:latin typeface="Calibri" pitchFamily="34" charset="0"/>
              </a:defRPr>
            </a:lvl4pPr>
            <a:lvl5pPr marL="2056575" indent="-228508">
              <a:defRPr>
                <a:solidFill>
                  <a:schemeClr val="tx1"/>
                </a:solidFill>
                <a:latin typeface="Calibri" pitchFamily="34" charset="0"/>
              </a:defRPr>
            </a:lvl5pPr>
            <a:lvl6pPr marL="2513591" indent="-228508" fontAlgn="base">
              <a:spcBef>
                <a:spcPct val="0"/>
              </a:spcBef>
              <a:spcAft>
                <a:spcPct val="0"/>
              </a:spcAft>
              <a:defRPr>
                <a:solidFill>
                  <a:schemeClr val="tx1"/>
                </a:solidFill>
                <a:latin typeface="Calibri" pitchFamily="34" charset="0"/>
              </a:defRPr>
            </a:lvl6pPr>
            <a:lvl7pPr marL="2970607" indent="-228508" fontAlgn="base">
              <a:spcBef>
                <a:spcPct val="0"/>
              </a:spcBef>
              <a:spcAft>
                <a:spcPct val="0"/>
              </a:spcAft>
              <a:defRPr>
                <a:solidFill>
                  <a:schemeClr val="tx1"/>
                </a:solidFill>
                <a:latin typeface="Calibri" pitchFamily="34" charset="0"/>
              </a:defRPr>
            </a:lvl7pPr>
            <a:lvl8pPr marL="3427622" indent="-228508" fontAlgn="base">
              <a:spcBef>
                <a:spcPct val="0"/>
              </a:spcBef>
              <a:spcAft>
                <a:spcPct val="0"/>
              </a:spcAft>
              <a:defRPr>
                <a:solidFill>
                  <a:schemeClr val="tx1"/>
                </a:solidFill>
                <a:latin typeface="Calibri" pitchFamily="34" charset="0"/>
              </a:defRPr>
            </a:lvl8pPr>
            <a:lvl9pPr marL="3884639" indent="-228508"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C30244E-E2D1-4E8D-870A-C57BB3B7D6E7}" type="slidenum">
              <a:rPr lang="en-US" smtClean="0"/>
              <a:pPr fontAlgn="base">
                <a:spcBef>
                  <a:spcPct val="0"/>
                </a:spcBef>
                <a:spcAft>
                  <a:spcPct val="0"/>
                </a:spcAft>
                <a:defRPr/>
              </a:pPr>
              <a:t>156</a:t>
            </a:fld>
            <a:endParaRPr lang="en-US" dirty="0"/>
          </a:p>
        </p:txBody>
      </p:sp>
    </p:spTree>
    <p:extLst>
      <p:ext uri="{BB962C8B-B14F-4D97-AF65-F5344CB8AC3E}">
        <p14:creationId xmlns:p14="http://schemas.microsoft.com/office/powerpoint/2010/main" val="648933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xfrm>
            <a:off x="914400" y="3257550"/>
            <a:ext cx="7315200" cy="308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4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fld id="{A4376AEF-4588-4B07-8876-222AFB0FB354}" type="slidenum">
              <a:rPr lang="en-US" altLang="en-US" sz="1200" smtClean="0"/>
              <a:pPr>
                <a:defRPr/>
              </a:pPr>
              <a:t>158</a:t>
            </a:fld>
            <a:endParaRPr lang="en-US" altLang="en-US" sz="1200" dirty="0"/>
          </a:p>
        </p:txBody>
      </p:sp>
    </p:spTree>
    <p:extLst>
      <p:ext uri="{BB962C8B-B14F-4D97-AF65-F5344CB8AC3E}">
        <p14:creationId xmlns:p14="http://schemas.microsoft.com/office/powerpoint/2010/main" val="5848772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497A98DB-CD79-4156-A58D-0A62732FADCF}" type="slidenum">
              <a:rPr lang="en-US" smtClean="0"/>
              <a:t>179</a:t>
            </a:fld>
            <a:endParaRPr lang="en-US" dirty="0"/>
          </a:p>
        </p:txBody>
      </p:sp>
    </p:spTree>
    <p:extLst>
      <p:ext uri="{BB962C8B-B14F-4D97-AF65-F5344CB8AC3E}">
        <p14:creationId xmlns:p14="http://schemas.microsoft.com/office/powerpoint/2010/main" val="23414269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E479E834-54C5-4D97-B91C-165B46DB201D}" type="slidenum">
              <a:rPr lang="en-US" smtClean="0"/>
              <a:t>206</a:t>
            </a:fld>
            <a:endParaRPr lang="en-US"/>
          </a:p>
        </p:txBody>
      </p:sp>
    </p:spTree>
    <p:extLst>
      <p:ext uri="{BB962C8B-B14F-4D97-AF65-F5344CB8AC3E}">
        <p14:creationId xmlns:p14="http://schemas.microsoft.com/office/powerpoint/2010/main" val="7484905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E479E834-54C5-4D97-B91C-165B46DB201D}" type="slidenum">
              <a:rPr lang="en-US" smtClean="0"/>
              <a:t>207</a:t>
            </a:fld>
            <a:endParaRPr lang="en-US"/>
          </a:p>
        </p:txBody>
      </p:sp>
    </p:spTree>
    <p:extLst>
      <p:ext uri="{BB962C8B-B14F-4D97-AF65-F5344CB8AC3E}">
        <p14:creationId xmlns:p14="http://schemas.microsoft.com/office/powerpoint/2010/main" val="10425141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E479E834-54C5-4D97-B91C-165B46DB201D}" type="slidenum">
              <a:rPr lang="en-US" smtClean="0"/>
              <a:t>208</a:t>
            </a:fld>
            <a:endParaRPr lang="en-US"/>
          </a:p>
        </p:txBody>
      </p:sp>
    </p:spTree>
    <p:extLst>
      <p:ext uri="{BB962C8B-B14F-4D97-AF65-F5344CB8AC3E}">
        <p14:creationId xmlns:p14="http://schemas.microsoft.com/office/powerpoint/2010/main" val="1404145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17</a:t>
            </a:fld>
            <a:endParaRPr lang="en-US" dirty="0"/>
          </a:p>
        </p:txBody>
      </p:sp>
    </p:spTree>
    <p:extLst>
      <p:ext uri="{BB962C8B-B14F-4D97-AF65-F5344CB8AC3E}">
        <p14:creationId xmlns:p14="http://schemas.microsoft.com/office/powerpoint/2010/main" val="96015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22</a:t>
            </a:fld>
            <a:endParaRPr lang="en-US" dirty="0"/>
          </a:p>
        </p:txBody>
      </p:sp>
    </p:spTree>
    <p:extLst>
      <p:ext uri="{BB962C8B-B14F-4D97-AF65-F5344CB8AC3E}">
        <p14:creationId xmlns:p14="http://schemas.microsoft.com/office/powerpoint/2010/main" val="159996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23</a:t>
            </a:fld>
            <a:endParaRPr lang="en-US" dirty="0"/>
          </a:p>
        </p:txBody>
      </p:sp>
    </p:spTree>
    <p:extLst>
      <p:ext uri="{BB962C8B-B14F-4D97-AF65-F5344CB8AC3E}">
        <p14:creationId xmlns:p14="http://schemas.microsoft.com/office/powerpoint/2010/main" val="1049040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3B1B461-EF17-534E-9B34-6F8B120E3DCA}" type="slidenum">
              <a:rPr lang="en-US" smtClean="0"/>
              <a:pPr/>
              <a:t>24</a:t>
            </a:fld>
            <a:endParaRPr lang="en-US" dirty="0"/>
          </a:p>
        </p:txBody>
      </p:sp>
    </p:spTree>
    <p:extLst>
      <p:ext uri="{BB962C8B-B14F-4D97-AF65-F5344CB8AC3E}">
        <p14:creationId xmlns:p14="http://schemas.microsoft.com/office/powerpoint/2010/main" val="393807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C044EC-8C73-7647-82CC-C3CF45CE7E0D}" type="datetimeFigureOut">
              <a:rPr lang="en-US" smtClean="0"/>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81B17-087A-4A4E-BA71-1227AA08BF01}" type="slidenum">
              <a:rPr lang="en-US" smtClean="0"/>
              <a:t>‹#›</a:t>
            </a:fld>
            <a:endParaRPr lang="en-US"/>
          </a:p>
        </p:txBody>
      </p:sp>
    </p:spTree>
    <p:extLst>
      <p:ext uri="{BB962C8B-B14F-4D97-AF65-F5344CB8AC3E}">
        <p14:creationId xmlns:p14="http://schemas.microsoft.com/office/powerpoint/2010/main" val="3229137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C044EC-8C73-7647-82CC-C3CF45CE7E0D}" type="datetimeFigureOut">
              <a:rPr lang="en-US" smtClean="0"/>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81B17-087A-4A4E-BA71-1227AA08BF01}" type="slidenum">
              <a:rPr lang="en-US" smtClean="0"/>
              <a:t>‹#›</a:t>
            </a:fld>
            <a:endParaRPr lang="en-US"/>
          </a:p>
        </p:txBody>
      </p:sp>
    </p:spTree>
    <p:extLst>
      <p:ext uri="{BB962C8B-B14F-4D97-AF65-F5344CB8AC3E}">
        <p14:creationId xmlns:p14="http://schemas.microsoft.com/office/powerpoint/2010/main" val="2789656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C044EC-8C73-7647-82CC-C3CF45CE7E0D}" type="datetimeFigureOut">
              <a:rPr lang="en-US" smtClean="0"/>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81B17-087A-4A4E-BA71-1227AA08BF01}" type="slidenum">
              <a:rPr lang="en-US" smtClean="0"/>
              <a:t>‹#›</a:t>
            </a:fld>
            <a:endParaRPr lang="en-US"/>
          </a:p>
        </p:txBody>
      </p:sp>
    </p:spTree>
    <p:extLst>
      <p:ext uri="{BB962C8B-B14F-4D97-AF65-F5344CB8AC3E}">
        <p14:creationId xmlns:p14="http://schemas.microsoft.com/office/powerpoint/2010/main" val="199830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C044EC-8C73-7647-82CC-C3CF45CE7E0D}" type="datetimeFigureOut">
              <a:rPr lang="en-US" smtClean="0"/>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81B17-087A-4A4E-BA71-1227AA08BF01}" type="slidenum">
              <a:rPr lang="en-US" smtClean="0"/>
              <a:t>‹#›</a:t>
            </a:fld>
            <a:endParaRPr lang="en-US"/>
          </a:p>
        </p:txBody>
      </p:sp>
    </p:spTree>
    <p:extLst>
      <p:ext uri="{BB962C8B-B14F-4D97-AF65-F5344CB8AC3E}">
        <p14:creationId xmlns:p14="http://schemas.microsoft.com/office/powerpoint/2010/main" val="284889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C044EC-8C73-7647-82CC-C3CF45CE7E0D}" type="datetimeFigureOut">
              <a:rPr lang="en-US" smtClean="0"/>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81B17-087A-4A4E-BA71-1227AA08BF01}" type="slidenum">
              <a:rPr lang="en-US" smtClean="0"/>
              <a:t>‹#›</a:t>
            </a:fld>
            <a:endParaRPr lang="en-US"/>
          </a:p>
        </p:txBody>
      </p:sp>
    </p:spTree>
    <p:extLst>
      <p:ext uri="{BB962C8B-B14F-4D97-AF65-F5344CB8AC3E}">
        <p14:creationId xmlns:p14="http://schemas.microsoft.com/office/powerpoint/2010/main" val="332951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C044EC-8C73-7647-82CC-C3CF45CE7E0D}" type="datetimeFigureOut">
              <a:rPr lang="en-US" smtClean="0"/>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81B17-087A-4A4E-BA71-1227AA08BF01}" type="slidenum">
              <a:rPr lang="en-US" smtClean="0"/>
              <a:t>‹#›</a:t>
            </a:fld>
            <a:endParaRPr lang="en-US"/>
          </a:p>
        </p:txBody>
      </p:sp>
    </p:spTree>
    <p:extLst>
      <p:ext uri="{BB962C8B-B14F-4D97-AF65-F5344CB8AC3E}">
        <p14:creationId xmlns:p14="http://schemas.microsoft.com/office/powerpoint/2010/main" val="90484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C044EC-8C73-7647-82CC-C3CF45CE7E0D}" type="datetimeFigureOut">
              <a:rPr lang="en-US" smtClean="0"/>
              <a:t>4/27/2017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81B17-087A-4A4E-BA71-1227AA08BF01}" type="slidenum">
              <a:rPr lang="en-US" smtClean="0"/>
              <a:t>‹#›</a:t>
            </a:fld>
            <a:endParaRPr lang="en-US"/>
          </a:p>
        </p:txBody>
      </p:sp>
    </p:spTree>
    <p:extLst>
      <p:ext uri="{BB962C8B-B14F-4D97-AF65-F5344CB8AC3E}">
        <p14:creationId xmlns:p14="http://schemas.microsoft.com/office/powerpoint/2010/main" val="82196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C044EC-8C73-7647-82CC-C3CF45CE7E0D}" type="datetimeFigureOut">
              <a:rPr lang="en-US" smtClean="0"/>
              <a:t>4/27/2017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81B17-087A-4A4E-BA71-1227AA08BF01}" type="slidenum">
              <a:rPr lang="en-US" smtClean="0"/>
              <a:t>‹#›</a:t>
            </a:fld>
            <a:endParaRPr lang="en-US"/>
          </a:p>
        </p:txBody>
      </p:sp>
    </p:spTree>
    <p:extLst>
      <p:ext uri="{BB962C8B-B14F-4D97-AF65-F5344CB8AC3E}">
        <p14:creationId xmlns:p14="http://schemas.microsoft.com/office/powerpoint/2010/main" val="1274899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C044EC-8C73-7647-82CC-C3CF45CE7E0D}" type="datetimeFigureOut">
              <a:rPr lang="en-US" smtClean="0"/>
              <a:t>4/27/2017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81B17-087A-4A4E-BA71-1227AA08BF01}" type="slidenum">
              <a:rPr lang="en-US" smtClean="0"/>
              <a:t>‹#›</a:t>
            </a:fld>
            <a:endParaRPr lang="en-US"/>
          </a:p>
        </p:txBody>
      </p:sp>
    </p:spTree>
    <p:extLst>
      <p:ext uri="{BB962C8B-B14F-4D97-AF65-F5344CB8AC3E}">
        <p14:creationId xmlns:p14="http://schemas.microsoft.com/office/powerpoint/2010/main" val="1001508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C044EC-8C73-7647-82CC-C3CF45CE7E0D}" type="datetimeFigureOut">
              <a:rPr lang="en-US" smtClean="0"/>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81B17-087A-4A4E-BA71-1227AA08BF01}" type="slidenum">
              <a:rPr lang="en-US" smtClean="0"/>
              <a:t>‹#›</a:t>
            </a:fld>
            <a:endParaRPr lang="en-US"/>
          </a:p>
        </p:txBody>
      </p:sp>
    </p:spTree>
    <p:extLst>
      <p:ext uri="{BB962C8B-B14F-4D97-AF65-F5344CB8AC3E}">
        <p14:creationId xmlns:p14="http://schemas.microsoft.com/office/powerpoint/2010/main" val="1872846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C044EC-8C73-7647-82CC-C3CF45CE7E0D}" type="datetimeFigureOut">
              <a:rPr lang="en-US" smtClean="0"/>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81B17-087A-4A4E-BA71-1227AA08BF01}" type="slidenum">
              <a:rPr lang="en-US" smtClean="0"/>
              <a:t>‹#›</a:t>
            </a:fld>
            <a:endParaRPr lang="en-US"/>
          </a:p>
        </p:txBody>
      </p:sp>
    </p:spTree>
    <p:extLst>
      <p:ext uri="{BB962C8B-B14F-4D97-AF65-F5344CB8AC3E}">
        <p14:creationId xmlns:p14="http://schemas.microsoft.com/office/powerpoint/2010/main" val="35286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143000"/>
            <a:ext cx="8229600" cy="48366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044EC-8C73-7647-82CC-C3CF45CE7E0D}" type="datetimeFigureOut">
              <a:rPr lang="en-US" smtClean="0"/>
              <a:t>4/27/2017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81B17-087A-4A4E-BA71-1227AA08BF01}" type="slidenum">
              <a:rPr lang="en-US" smtClean="0"/>
              <a:t>‹#›</a:t>
            </a:fld>
            <a:endParaRPr lang="en-US"/>
          </a:p>
        </p:txBody>
      </p:sp>
    </p:spTree>
    <p:extLst>
      <p:ext uri="{BB962C8B-B14F-4D97-AF65-F5344CB8AC3E}">
        <p14:creationId xmlns:p14="http://schemas.microsoft.com/office/powerpoint/2010/main" val="2592266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s://www.regulations.gov/document?D=DOD-2013-OS-0093-0048"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mailto:jrk@rti.org"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dsurveys.rti.org/IPEDS_TRP/Default.asp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tmp"/><Relationship Id="rId4" Type="http://schemas.openxmlformats.org/officeDocument/2006/relationships/image" Target="../media/image55.png"/></Relationships>
</file>

<file path=ppt/slides/_rels/slide161.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hyperlink" Target="https://nces.ed.gov/pubsearch/getpubcats.asp?sid=010"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436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Noncompliance</a:t>
            </a:r>
          </a:p>
        </p:txBody>
      </p:sp>
      <p:sp>
        <p:nvSpPr>
          <p:cNvPr id="3" name="Content Placeholder 2"/>
          <p:cNvSpPr>
            <a:spLocks noGrp="1"/>
          </p:cNvSpPr>
          <p:nvPr>
            <p:ph sz="quarter" idx="1"/>
          </p:nvPr>
        </p:nvSpPr>
        <p:spPr/>
        <p:txBody>
          <a:bodyPr>
            <a:normAutofit/>
          </a:bodyPr>
          <a:lstStyle/>
          <a:p>
            <a:r>
              <a:rPr lang="en-US" sz="2400" dirty="0"/>
              <a:t>The regulations permit a fine of up to $35,000 for each violation of any provision of Title IV, or any regulation or agreement implementing that Title</a:t>
            </a:r>
          </a:p>
          <a:p>
            <a:endParaRPr lang="en-US" sz="2400" dirty="0"/>
          </a:p>
          <a:p>
            <a:r>
              <a:rPr lang="en-US" sz="2400" dirty="0"/>
              <a:t>Remember, noncompliance encompasses both timely and accurate reporting</a:t>
            </a:r>
          </a:p>
        </p:txBody>
      </p:sp>
    </p:spTree>
    <p:extLst>
      <p:ext uri="{BB962C8B-B14F-4D97-AF65-F5344CB8AC3E}">
        <p14:creationId xmlns:p14="http://schemas.microsoft.com/office/powerpoint/2010/main" val="29245112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5011" y="4044240"/>
            <a:ext cx="7772400" cy="1362075"/>
          </a:xfrm>
        </p:spPr>
        <p:txBody>
          <a:bodyPr>
            <a:normAutofit/>
          </a:bodyPr>
          <a:lstStyle/>
          <a:p>
            <a:r>
              <a:rPr lang="en-US" dirty="0"/>
              <a:t>Changes: Student financial aid</a:t>
            </a:r>
            <a:br>
              <a:rPr lang="en-US" dirty="0"/>
            </a:br>
            <a:endParaRPr lang="en-US" dirty="0"/>
          </a:p>
        </p:txBody>
      </p:sp>
      <p:sp>
        <p:nvSpPr>
          <p:cNvPr id="7" name="Text Placeholder 6"/>
          <p:cNvSpPr>
            <a:spLocks noGrp="1"/>
          </p:cNvSpPr>
          <p:nvPr>
            <p:ph type="body" idx="1"/>
          </p:nvPr>
        </p:nvSpPr>
        <p:spPr>
          <a:xfrm>
            <a:off x="745011" y="2514600"/>
            <a:ext cx="7772400" cy="1500187"/>
          </a:xfrm>
        </p:spPr>
        <p:txBody>
          <a:bodyPr/>
          <a:lstStyle/>
          <a:p>
            <a:r>
              <a:rPr lang="en-US" dirty="0"/>
              <a:t>Bao Le</a:t>
            </a:r>
          </a:p>
          <a:p>
            <a:r>
              <a:rPr lang="en-US" dirty="0"/>
              <a:t>2017-18 Collection </a:t>
            </a:r>
          </a:p>
        </p:txBody>
      </p:sp>
    </p:spTree>
    <p:extLst>
      <p:ext uri="{BB962C8B-B14F-4D97-AF65-F5344CB8AC3E}">
        <p14:creationId xmlns:p14="http://schemas.microsoft.com/office/powerpoint/2010/main" val="4731139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Reporting Military Education Benefits</a:t>
            </a:r>
          </a:p>
        </p:txBody>
      </p:sp>
      <p:sp>
        <p:nvSpPr>
          <p:cNvPr id="4" name="Content Placeholder 3"/>
          <p:cNvSpPr>
            <a:spLocks noGrp="1"/>
          </p:cNvSpPr>
          <p:nvPr>
            <p:ph idx="1"/>
          </p:nvPr>
        </p:nvSpPr>
        <p:spPr/>
        <p:txBody>
          <a:bodyPr>
            <a:normAutofit/>
          </a:bodyPr>
          <a:lstStyle/>
          <a:p>
            <a:r>
              <a:rPr lang="en-US" altLang="en-US" sz="2400" dirty="0"/>
              <a:t>SFA collects the number of beneficiaries and the total amount of benefits under:</a:t>
            </a:r>
          </a:p>
          <a:p>
            <a:pPr lvl="1"/>
            <a:r>
              <a:rPr lang="en-US" altLang="en-US" sz="2000" dirty="0"/>
              <a:t>Department of Veterans Affairs Post-9/11 GI Bill (including Yellow Ribbon program)</a:t>
            </a:r>
          </a:p>
          <a:p>
            <a:pPr lvl="1"/>
            <a:r>
              <a:rPr lang="en-US" altLang="en-US" sz="2000" dirty="0"/>
              <a:t>Department of Defense Tuition Assistance Program (DOD TAP)</a:t>
            </a:r>
          </a:p>
          <a:p>
            <a:r>
              <a:rPr lang="en-US" altLang="en-US" sz="2400" dirty="0"/>
              <a:t>Amounts are reported by undergraduate and/or graduate level</a:t>
            </a:r>
          </a:p>
          <a:p>
            <a:r>
              <a:rPr lang="en-US" sz="2400" dirty="0"/>
              <a:t>Maximum amount of DOD TAP reimbursements  = $4500/student/fiscal year</a:t>
            </a:r>
          </a:p>
          <a:p>
            <a:r>
              <a:rPr lang="en-US" sz="2400" dirty="0"/>
              <a:t>Institutions are reporting values greater than $4500/student</a:t>
            </a:r>
          </a:p>
          <a:p>
            <a:r>
              <a:rPr lang="en-US" sz="2400" dirty="0"/>
              <a:t>Financial aid office find it challenging to separate types of military aid</a:t>
            </a:r>
          </a:p>
        </p:txBody>
      </p:sp>
    </p:spTree>
    <p:extLst>
      <p:ext uri="{BB962C8B-B14F-4D97-AF65-F5344CB8AC3E}">
        <p14:creationId xmlns:p14="http://schemas.microsoft.com/office/powerpoint/2010/main" val="42902520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Reporting Military Education Benefits</a:t>
            </a:r>
          </a:p>
        </p:txBody>
      </p:sp>
      <p:sp>
        <p:nvSpPr>
          <p:cNvPr id="4" name="Content Placeholder 3"/>
          <p:cNvSpPr>
            <a:spLocks noGrp="1"/>
          </p:cNvSpPr>
          <p:nvPr>
            <p:ph idx="1"/>
          </p:nvPr>
        </p:nvSpPr>
        <p:spPr/>
        <p:txBody>
          <a:bodyPr>
            <a:normAutofit/>
          </a:bodyPr>
          <a:lstStyle/>
          <a:p>
            <a:r>
              <a:rPr lang="en-US" sz="2400" dirty="0"/>
              <a:t>NCES will add:</a:t>
            </a:r>
          </a:p>
          <a:p>
            <a:pPr lvl="1"/>
            <a:r>
              <a:rPr lang="en-US" sz="2000" dirty="0"/>
              <a:t>FAQ to provide guidance for reporting DOD TAP</a:t>
            </a:r>
          </a:p>
          <a:p>
            <a:pPr lvl="1"/>
            <a:r>
              <a:rPr lang="en-US" sz="2000" dirty="0"/>
              <a:t>Prior year values to enhance data quality checks</a:t>
            </a:r>
          </a:p>
        </p:txBody>
      </p:sp>
    </p:spTree>
    <p:extLst>
      <p:ext uri="{BB962C8B-B14F-4D97-AF65-F5344CB8AC3E}">
        <p14:creationId xmlns:p14="http://schemas.microsoft.com/office/powerpoint/2010/main" val="29234438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a:t>
            </a:r>
          </a:p>
        </p:txBody>
      </p:sp>
      <p:sp>
        <p:nvSpPr>
          <p:cNvPr id="3" name="Content Placeholder 2"/>
          <p:cNvSpPr>
            <a:spLocks noGrp="1"/>
          </p:cNvSpPr>
          <p:nvPr>
            <p:ph idx="1"/>
          </p:nvPr>
        </p:nvSpPr>
        <p:spPr/>
        <p:txBody>
          <a:bodyPr>
            <a:noAutofit/>
          </a:bodyPr>
          <a:lstStyle/>
          <a:p>
            <a:r>
              <a:rPr lang="en-US" sz="2000" dirty="0"/>
              <a:t>The SFA survey indicates that the maximum amount of DOD TAP awarded per fiscal year per student is $4500. What do I do if my DOD TAP average is greater than $4500 per student? </a:t>
            </a:r>
          </a:p>
          <a:p>
            <a:pPr lvl="1"/>
            <a:r>
              <a:rPr lang="en-US" sz="1800" dirty="0"/>
              <a:t>According to the 2014 final regulations set for the DOD Voluntary Education Programs - which include TAP  (</a:t>
            </a:r>
            <a:r>
              <a:rPr lang="en-US" sz="1800" dirty="0">
                <a:hlinkClick r:id="rId2"/>
              </a:rPr>
              <a:t>https://www.regulations.gov/document?D=DOD-2013-OS-0093-0048</a:t>
            </a:r>
            <a:r>
              <a:rPr lang="en-US" sz="1800" dirty="0"/>
              <a:t>) - each branch of military service can pay no more than $250/semester-unit (or equivalent) for tuition. Each service member is eligible for up to $4500 in aggregate for each fiscal year. If your institution’s DOD TAP average is greater than $4500 per student per award year, then you should:</a:t>
            </a:r>
          </a:p>
          <a:p>
            <a:pPr lvl="2"/>
            <a:r>
              <a:rPr lang="en-US" sz="1400" dirty="0"/>
              <a:t>Ask your financial aid office or VA certifying official to sort out the military aid and remove any </a:t>
            </a:r>
            <a:r>
              <a:rPr lang="en-US" sz="1400" b="1" dirty="0"/>
              <a:t>non-DOD TAP aid </a:t>
            </a:r>
            <a:r>
              <a:rPr lang="en-US" sz="1400" dirty="0"/>
              <a:t>(e.g., ROTC scholarships, tuition reimbursements for advanced civil schooling, education-related incentive or bonus); </a:t>
            </a:r>
          </a:p>
          <a:p>
            <a:pPr lvl="2"/>
            <a:r>
              <a:rPr lang="en-US" sz="1400" dirty="0"/>
              <a:t>Remove any non-Title 10 aid since TAP is a Title 10 program; and</a:t>
            </a:r>
          </a:p>
          <a:p>
            <a:pPr lvl="2"/>
            <a:r>
              <a:rPr lang="en-US" sz="1400" dirty="0"/>
              <a:t>Make sure that you are including one disbursement period for that award year. Even though DOD TAP aid are reported for the Oct 1 – Sep 30 timeframe, which technically covers two fall periods; only include one fall disbursement period per award year. </a:t>
            </a:r>
          </a:p>
        </p:txBody>
      </p:sp>
    </p:spTree>
    <p:extLst>
      <p:ext uri="{BB962C8B-B14F-4D97-AF65-F5344CB8AC3E}">
        <p14:creationId xmlns:p14="http://schemas.microsoft.com/office/powerpoint/2010/main" val="36197146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Adding PY Values to Military Assistance </a:t>
            </a:r>
          </a:p>
        </p:txBody>
      </p:sp>
      <p:graphicFrame>
        <p:nvGraphicFramePr>
          <p:cNvPr id="4" name="Content Placeholder 3"/>
          <p:cNvGraphicFramePr>
            <a:graphicFrameLocks noGrp="1"/>
          </p:cNvGraphicFramePr>
          <p:nvPr>
            <p:ph idx="1"/>
            <p:extLst/>
          </p:nvPr>
        </p:nvGraphicFramePr>
        <p:xfrm>
          <a:off x="220719" y="1143000"/>
          <a:ext cx="8765625" cy="4307840"/>
        </p:xfrm>
        <a:graphic>
          <a:graphicData uri="http://schemas.openxmlformats.org/drawingml/2006/table">
            <a:tbl>
              <a:tblPr bandRow="1">
                <a:tableStyleId>{5C22544A-7EE6-4342-B048-85BDC9FD1C3A}</a:tableStyleId>
              </a:tblPr>
              <a:tblGrid>
                <a:gridCol w="1753125">
                  <a:extLst>
                    <a:ext uri="{9D8B030D-6E8A-4147-A177-3AD203B41FA5}">
                      <a16:colId xmlns:a16="http://schemas.microsoft.com/office/drawing/2014/main" val="20000"/>
                    </a:ext>
                  </a:extLst>
                </a:gridCol>
                <a:gridCol w="1753125">
                  <a:extLst>
                    <a:ext uri="{9D8B030D-6E8A-4147-A177-3AD203B41FA5}">
                      <a16:colId xmlns:a16="http://schemas.microsoft.com/office/drawing/2014/main" val="20001"/>
                    </a:ext>
                  </a:extLst>
                </a:gridCol>
                <a:gridCol w="1753125">
                  <a:extLst>
                    <a:ext uri="{9D8B030D-6E8A-4147-A177-3AD203B41FA5}">
                      <a16:colId xmlns:a16="http://schemas.microsoft.com/office/drawing/2014/main" val="20002"/>
                    </a:ext>
                  </a:extLst>
                </a:gridCol>
                <a:gridCol w="1753125">
                  <a:extLst>
                    <a:ext uri="{9D8B030D-6E8A-4147-A177-3AD203B41FA5}">
                      <a16:colId xmlns:a16="http://schemas.microsoft.com/office/drawing/2014/main" val="20003"/>
                    </a:ext>
                  </a:extLst>
                </a:gridCol>
                <a:gridCol w="1753125">
                  <a:extLst>
                    <a:ext uri="{9D8B030D-6E8A-4147-A177-3AD203B41FA5}">
                      <a16:colId xmlns:a16="http://schemas.microsoft.com/office/drawing/2014/main" val="20004"/>
                    </a:ext>
                  </a:extLst>
                </a:gridCol>
              </a:tblGrid>
              <a:tr h="370840">
                <a:tc gridSpan="4">
                  <a:txBody>
                    <a:bodyPr/>
                    <a:lstStyle/>
                    <a:p>
                      <a:endParaRPr lang="en-US" sz="1400" dirty="0"/>
                    </a:p>
                  </a:txBody>
                  <a:tcPr>
                    <a:lnR w="28575" cap="flat" cmpd="sng" algn="ctr">
                      <a:solidFill>
                        <a:srgbClr val="FF0000"/>
                      </a:solidFill>
                      <a:prstDash val="solid"/>
                      <a:round/>
                      <a:headEnd type="none" w="med" len="med"/>
                      <a:tailEnd type="none" w="med" len="med"/>
                    </a:lnR>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a:txBody>
                    <a:bodyPr/>
                    <a:lstStyle/>
                    <a:p>
                      <a:r>
                        <a:rPr lang="en-US" sz="1400" b="1" dirty="0"/>
                        <a:t>Your Prior Year Amount</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r>
                        <a:rPr lang="en-US" sz="1200" dirty="0"/>
                        <a:t>Type of benefit/assistance</a:t>
                      </a:r>
                    </a:p>
                  </a:txBody>
                  <a:tcPr/>
                </a:tc>
                <a:tc>
                  <a:txBody>
                    <a:bodyPr/>
                    <a:lstStyle/>
                    <a:p>
                      <a:r>
                        <a:rPr lang="en-US" sz="1200" dirty="0"/>
                        <a:t>Number of students</a:t>
                      </a:r>
                    </a:p>
                    <a:p>
                      <a:r>
                        <a:rPr lang="en-US" sz="1200" dirty="0"/>
                        <a:t>receiving benefits/assistance</a:t>
                      </a:r>
                    </a:p>
                  </a:txBody>
                  <a:tcPr/>
                </a:tc>
                <a:tc>
                  <a:txBody>
                    <a:bodyPr/>
                    <a:lstStyle/>
                    <a:p>
                      <a:r>
                        <a:rPr lang="en-US" sz="1200" dirty="0"/>
                        <a:t>Total dollar amount of</a:t>
                      </a:r>
                    </a:p>
                    <a:p>
                      <a:r>
                        <a:rPr lang="en-US" sz="1200" dirty="0"/>
                        <a:t>benefits/assistance awarded</a:t>
                      </a:r>
                    </a:p>
                    <a:p>
                      <a:r>
                        <a:rPr lang="en-US" sz="1200" dirty="0"/>
                        <a:t>through the institution</a:t>
                      </a:r>
                    </a:p>
                  </a:txBody>
                  <a:tcPr/>
                </a:tc>
                <a:tc>
                  <a:txBody>
                    <a:bodyPr/>
                    <a:lstStyle/>
                    <a:p>
                      <a:r>
                        <a:rPr lang="en-US" sz="1200" dirty="0"/>
                        <a:t>Average dollar amount of</a:t>
                      </a:r>
                    </a:p>
                    <a:p>
                      <a:r>
                        <a:rPr lang="en-US" sz="1200" dirty="0"/>
                        <a:t>benefits/assistance awarded</a:t>
                      </a:r>
                    </a:p>
                    <a:p>
                      <a:r>
                        <a:rPr lang="en-US" sz="1200" dirty="0"/>
                        <a:t>through the institution</a:t>
                      </a:r>
                    </a:p>
                  </a:txBody>
                  <a:tcPr>
                    <a:lnR w="28575" cap="flat" cmpd="sng" algn="ctr">
                      <a:solidFill>
                        <a:srgbClr val="FF0000"/>
                      </a:solidFill>
                      <a:prstDash val="solid"/>
                      <a:round/>
                      <a:headEnd type="none" w="med" len="med"/>
                      <a:tailEnd type="none" w="med" len="med"/>
                    </a:lnR>
                  </a:tcPr>
                </a:tc>
                <a:tc>
                  <a:txBody>
                    <a:bodyPr/>
                    <a:lstStyle/>
                    <a:p>
                      <a:r>
                        <a:rPr lang="en-US" sz="1200" dirty="0"/>
                        <a:t>Average dollar amount of</a:t>
                      </a:r>
                    </a:p>
                    <a:p>
                      <a:r>
                        <a:rPr lang="en-US" sz="1200" dirty="0"/>
                        <a:t>benefits/assistance awarded</a:t>
                      </a:r>
                    </a:p>
                    <a:p>
                      <a:r>
                        <a:rPr lang="en-US" sz="1200" dirty="0"/>
                        <a:t>through the institution</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1"/>
                  </a:ext>
                </a:extLst>
              </a:tr>
              <a:tr h="370840">
                <a:tc gridSpan="4">
                  <a:txBody>
                    <a:bodyPr/>
                    <a:lstStyle/>
                    <a:p>
                      <a:r>
                        <a:rPr lang="en-US" sz="1100" u="sng" dirty="0"/>
                        <a:t>Post-9/11 GI Bill Benefits</a:t>
                      </a:r>
                    </a:p>
                  </a:txBody>
                  <a:tcPr>
                    <a:lnR w="28575" cap="flat" cmpd="sng" algn="ctr">
                      <a:solidFill>
                        <a:srgbClr val="FF0000"/>
                      </a:solidFill>
                      <a:prstDash val="solid"/>
                      <a:round/>
                      <a:headEnd type="none" w="med" len="med"/>
                      <a:tailEnd type="none" w="med" len="med"/>
                    </a:lnR>
                    <a:solidFill>
                      <a:schemeClr val="bg1">
                        <a:lumMod val="75000"/>
                      </a:schemeClr>
                    </a:solidFill>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a:txBody>
                    <a:bodyPr/>
                    <a:lstStyle/>
                    <a:p>
                      <a:endParaRPr lang="en-US" sz="1100" u="sng" dirty="0"/>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10002"/>
                  </a:ext>
                </a:extLst>
              </a:tr>
              <a:tr h="370840">
                <a:tc>
                  <a:txBody>
                    <a:bodyPr/>
                    <a:lstStyle/>
                    <a:p>
                      <a:r>
                        <a:rPr lang="en-US" sz="1100" dirty="0"/>
                        <a:t>Undergraduate students</a:t>
                      </a:r>
                    </a:p>
                  </a:txBody>
                  <a:tcPr/>
                </a:tc>
                <a:tc>
                  <a:txBody>
                    <a:bodyPr/>
                    <a:lstStyle/>
                    <a:p>
                      <a:endParaRPr lang="en-US" sz="1400"/>
                    </a:p>
                  </a:txBody>
                  <a:tcPr/>
                </a:tc>
                <a:tc>
                  <a:txBody>
                    <a:bodyPr/>
                    <a:lstStyle/>
                    <a:p>
                      <a:endParaRPr lang="en-US" sz="1400" dirty="0"/>
                    </a:p>
                  </a:txBody>
                  <a:tcPr/>
                </a:tc>
                <a:tc>
                  <a:txBody>
                    <a:bodyPr/>
                    <a:lstStyle/>
                    <a:p>
                      <a:endParaRPr lang="en-US" sz="1400" dirty="0"/>
                    </a:p>
                  </a:txBody>
                  <a:tcPr>
                    <a:lnR w="28575" cap="flat" cmpd="sng" algn="ctr">
                      <a:solidFill>
                        <a:srgbClr val="FF0000"/>
                      </a:solidFill>
                      <a:prstDash val="solid"/>
                      <a:round/>
                      <a:headEnd type="none" w="med" len="med"/>
                      <a:tailEnd type="none" w="med" len="med"/>
                    </a:lnR>
                  </a:tcPr>
                </a:tc>
                <a:tc>
                  <a:txBody>
                    <a:bodyPr/>
                    <a:lstStyle/>
                    <a:p>
                      <a:endParaRPr lang="en-US" sz="1400" dirty="0"/>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sz="1100" dirty="0"/>
                        <a:t>Graduate students</a:t>
                      </a:r>
                    </a:p>
                  </a:txBody>
                  <a:tcPr/>
                </a:tc>
                <a:tc>
                  <a:txBody>
                    <a:bodyPr/>
                    <a:lstStyle/>
                    <a:p>
                      <a:endParaRPr lang="en-US" sz="1400"/>
                    </a:p>
                  </a:txBody>
                  <a:tcPr/>
                </a:tc>
                <a:tc>
                  <a:txBody>
                    <a:bodyPr/>
                    <a:lstStyle/>
                    <a:p>
                      <a:endParaRPr lang="en-US" sz="1400"/>
                    </a:p>
                  </a:txBody>
                  <a:tcPr/>
                </a:tc>
                <a:tc>
                  <a:txBody>
                    <a:bodyPr/>
                    <a:lstStyle/>
                    <a:p>
                      <a:endParaRPr lang="en-US" sz="1400" dirty="0"/>
                    </a:p>
                  </a:txBody>
                  <a:tcPr>
                    <a:lnR w="28575" cap="flat" cmpd="sng" algn="ctr">
                      <a:solidFill>
                        <a:srgbClr val="FF0000"/>
                      </a:solidFill>
                      <a:prstDash val="solid"/>
                      <a:round/>
                      <a:headEnd type="none" w="med" len="med"/>
                      <a:tailEnd type="none" w="med" len="med"/>
                    </a:lnR>
                  </a:tcPr>
                </a:tc>
                <a:tc>
                  <a:txBody>
                    <a:bodyPr/>
                    <a:lstStyle/>
                    <a:p>
                      <a:endParaRPr lang="en-US" sz="1400" dirty="0"/>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sz="1100" dirty="0"/>
                        <a:t>Total</a:t>
                      </a:r>
                    </a:p>
                  </a:txBody>
                  <a:tcPr/>
                </a:tc>
                <a:tc>
                  <a:txBody>
                    <a:bodyPr/>
                    <a:lstStyle/>
                    <a:p>
                      <a:endParaRPr lang="en-US" sz="1400"/>
                    </a:p>
                  </a:txBody>
                  <a:tcPr/>
                </a:tc>
                <a:tc>
                  <a:txBody>
                    <a:bodyPr/>
                    <a:lstStyle/>
                    <a:p>
                      <a:endParaRPr lang="en-US" sz="1400"/>
                    </a:p>
                  </a:txBody>
                  <a:tcPr/>
                </a:tc>
                <a:tc>
                  <a:txBody>
                    <a:bodyPr/>
                    <a:lstStyle/>
                    <a:p>
                      <a:endParaRPr lang="en-US" sz="1400" dirty="0"/>
                    </a:p>
                  </a:txBody>
                  <a:tcPr>
                    <a:lnR w="28575" cap="flat" cmpd="sng" algn="ctr">
                      <a:solidFill>
                        <a:srgbClr val="FF0000"/>
                      </a:solidFill>
                      <a:prstDash val="solid"/>
                      <a:round/>
                      <a:headEnd type="none" w="med" len="med"/>
                      <a:tailEnd type="none" w="med" len="med"/>
                    </a:lnR>
                  </a:tcPr>
                </a:tc>
                <a:tc>
                  <a:txBody>
                    <a:bodyPr/>
                    <a:lstStyle/>
                    <a:p>
                      <a:endParaRPr lang="en-US" sz="1400" dirty="0"/>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5"/>
                  </a:ext>
                </a:extLst>
              </a:tr>
              <a:tr h="370840">
                <a:tc gridSpan="4">
                  <a:txBody>
                    <a:bodyPr/>
                    <a:lstStyle/>
                    <a:p>
                      <a:r>
                        <a:rPr lang="en-US" sz="1100" u="sng" dirty="0"/>
                        <a:t>Department of Defense Tuition Assistance Program</a:t>
                      </a:r>
                    </a:p>
                  </a:txBody>
                  <a:tcPr>
                    <a:lnR w="28575" cap="flat" cmpd="sng" algn="ctr">
                      <a:solidFill>
                        <a:srgbClr val="FF0000"/>
                      </a:solidFill>
                      <a:prstDash val="solid"/>
                      <a:round/>
                      <a:headEnd type="none" w="med" len="med"/>
                      <a:tailEnd type="none" w="med" len="med"/>
                    </a:lnR>
                    <a:solidFill>
                      <a:schemeClr val="bg1">
                        <a:lumMod val="75000"/>
                      </a:schemeClr>
                    </a:solidFill>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a:txBody>
                    <a:bodyPr/>
                    <a:lstStyle/>
                    <a:p>
                      <a:endParaRPr lang="en-US" sz="1100" u="sng" dirty="0"/>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10006"/>
                  </a:ext>
                </a:extLst>
              </a:tr>
              <a:tr h="370840">
                <a:tc>
                  <a:txBody>
                    <a:bodyPr/>
                    <a:lstStyle/>
                    <a:p>
                      <a:r>
                        <a:rPr lang="en-US" sz="1100" dirty="0"/>
                        <a:t>Undergraduate students</a:t>
                      </a:r>
                    </a:p>
                  </a:txBody>
                  <a:tcPr/>
                </a:tc>
                <a:tc>
                  <a:txBody>
                    <a:bodyPr/>
                    <a:lstStyle/>
                    <a:p>
                      <a:endParaRPr lang="en-US" sz="1400" dirty="0"/>
                    </a:p>
                  </a:txBody>
                  <a:tcPr/>
                </a:tc>
                <a:tc>
                  <a:txBody>
                    <a:bodyPr/>
                    <a:lstStyle/>
                    <a:p>
                      <a:endParaRPr lang="en-US" sz="1400"/>
                    </a:p>
                  </a:txBody>
                  <a:tcPr/>
                </a:tc>
                <a:tc>
                  <a:txBody>
                    <a:bodyPr/>
                    <a:lstStyle/>
                    <a:p>
                      <a:endParaRPr lang="en-US" sz="1400" dirty="0"/>
                    </a:p>
                  </a:txBody>
                  <a:tcPr>
                    <a:lnR w="28575" cap="flat" cmpd="sng" algn="ctr">
                      <a:solidFill>
                        <a:srgbClr val="FF0000"/>
                      </a:solidFill>
                      <a:prstDash val="solid"/>
                      <a:round/>
                      <a:headEnd type="none" w="med" len="med"/>
                      <a:tailEnd type="none" w="med" len="med"/>
                    </a:lnR>
                  </a:tcPr>
                </a:tc>
                <a:tc>
                  <a:txBody>
                    <a:bodyPr/>
                    <a:lstStyle/>
                    <a:p>
                      <a:endParaRPr lang="en-US" sz="1400" dirty="0"/>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sz="1100" dirty="0"/>
                        <a:t>Graduate students</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lnR w="28575" cap="flat" cmpd="sng" algn="ctr">
                      <a:solidFill>
                        <a:srgbClr val="FF0000"/>
                      </a:solidFill>
                      <a:prstDash val="solid"/>
                      <a:round/>
                      <a:headEnd type="none" w="med" len="med"/>
                      <a:tailEnd type="none" w="med" len="med"/>
                    </a:lnR>
                  </a:tcPr>
                </a:tc>
                <a:tc>
                  <a:txBody>
                    <a:bodyPr/>
                    <a:lstStyle/>
                    <a:p>
                      <a:endParaRPr lang="en-US" sz="1400" dirty="0"/>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sz="1100" dirty="0"/>
                        <a:t>Total</a:t>
                      </a:r>
                    </a:p>
                  </a:txBody>
                  <a:tcPr/>
                </a:tc>
                <a:tc>
                  <a:txBody>
                    <a:bodyPr/>
                    <a:lstStyle/>
                    <a:p>
                      <a:endParaRPr lang="en-US" sz="1400" dirty="0"/>
                    </a:p>
                  </a:txBody>
                  <a:tcPr/>
                </a:tc>
                <a:tc>
                  <a:txBody>
                    <a:bodyPr/>
                    <a:lstStyle/>
                    <a:p>
                      <a:endParaRPr lang="en-US" sz="1400"/>
                    </a:p>
                  </a:txBody>
                  <a:tcPr/>
                </a:tc>
                <a:tc>
                  <a:txBody>
                    <a:bodyPr/>
                    <a:lstStyle/>
                    <a:p>
                      <a:endParaRPr lang="en-US" sz="1400" dirty="0"/>
                    </a:p>
                  </a:txBody>
                  <a:tcPr>
                    <a:lnR w="28575" cap="flat" cmpd="sng" algn="ctr">
                      <a:solidFill>
                        <a:srgbClr val="FF0000"/>
                      </a:solidFill>
                      <a:prstDash val="solid"/>
                      <a:round/>
                      <a:headEnd type="none" w="med" len="med"/>
                      <a:tailEnd type="none" w="med" len="med"/>
                    </a:lnR>
                  </a:tcPr>
                </a:tc>
                <a:tc>
                  <a:txBody>
                    <a:bodyPr/>
                    <a:lstStyle/>
                    <a:p>
                      <a:endParaRPr lang="en-US" sz="1400" dirty="0"/>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17944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5011" y="4044240"/>
            <a:ext cx="7772400" cy="1362075"/>
          </a:xfrm>
        </p:spPr>
        <p:txBody>
          <a:bodyPr>
            <a:normAutofit/>
          </a:bodyPr>
          <a:lstStyle/>
          <a:p>
            <a:r>
              <a:rPr lang="en-US" dirty="0"/>
              <a:t>Changes: Human Resources</a:t>
            </a:r>
          </a:p>
        </p:txBody>
      </p:sp>
      <p:sp>
        <p:nvSpPr>
          <p:cNvPr id="7" name="Text Placeholder 6"/>
          <p:cNvSpPr>
            <a:spLocks noGrp="1"/>
          </p:cNvSpPr>
          <p:nvPr>
            <p:ph type="body" idx="1"/>
          </p:nvPr>
        </p:nvSpPr>
        <p:spPr>
          <a:xfrm>
            <a:off x="745011" y="2514600"/>
            <a:ext cx="7772400" cy="1500187"/>
          </a:xfrm>
        </p:spPr>
        <p:txBody>
          <a:bodyPr/>
          <a:lstStyle/>
          <a:p>
            <a:r>
              <a:rPr lang="en-US" dirty="0"/>
              <a:t>Imani Stutely</a:t>
            </a:r>
          </a:p>
          <a:p>
            <a:r>
              <a:rPr lang="en-US" dirty="0"/>
              <a:t>2017-18 Collection </a:t>
            </a:r>
          </a:p>
        </p:txBody>
      </p:sp>
    </p:spTree>
    <p:extLst>
      <p:ext uri="{BB962C8B-B14F-4D97-AF65-F5344CB8AC3E}">
        <p14:creationId xmlns:p14="http://schemas.microsoft.com/office/powerpoint/2010/main" val="6482431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Degree-granting institution forms: Head Counts (G1)</a:t>
            </a:r>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106</a:t>
            </a:fld>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44600" y="1409700"/>
            <a:ext cx="6228496" cy="3871913"/>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9488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Degree-granting institution forms: Salary Outlays (G2)</a:t>
            </a:r>
          </a:p>
        </p:txBody>
      </p:sp>
      <p:sp>
        <p:nvSpPr>
          <p:cNvPr id="6" name="Slide Number Placeholder 5"/>
          <p:cNvSpPr>
            <a:spLocks noGrp="1"/>
          </p:cNvSpPr>
          <p:nvPr>
            <p:ph type="sldNum" sz="quarter" idx="12"/>
          </p:nvPr>
        </p:nvSpPr>
        <p:spPr>
          <a:prstGeom prst="rect">
            <a:avLst/>
          </a:prstGeom>
        </p:spPr>
        <p:txBody>
          <a:bodyPr/>
          <a:lstStyle/>
          <a:p>
            <a:fld id="{4DB14EA9-2443-484B-9853-19116CA1CB52}" type="slidenum">
              <a:rPr lang="en-US" smtClean="0"/>
              <a:pPr/>
              <a:t>107</a:t>
            </a:fld>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7200" y="1409700"/>
            <a:ext cx="5518036" cy="4189413"/>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26702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5011" y="4044240"/>
            <a:ext cx="7772400" cy="1362075"/>
          </a:xfrm>
        </p:spPr>
        <p:txBody>
          <a:bodyPr>
            <a:normAutofit/>
          </a:bodyPr>
          <a:lstStyle/>
          <a:p>
            <a:r>
              <a:rPr lang="en-US" dirty="0"/>
              <a:t>Changes: finance</a:t>
            </a:r>
          </a:p>
        </p:txBody>
      </p:sp>
      <p:sp>
        <p:nvSpPr>
          <p:cNvPr id="7" name="Text Placeholder 6"/>
          <p:cNvSpPr>
            <a:spLocks noGrp="1"/>
          </p:cNvSpPr>
          <p:nvPr>
            <p:ph type="body" idx="1"/>
          </p:nvPr>
        </p:nvSpPr>
        <p:spPr>
          <a:xfrm>
            <a:off x="745011" y="2514600"/>
            <a:ext cx="7772400" cy="1500187"/>
          </a:xfrm>
        </p:spPr>
        <p:txBody>
          <a:bodyPr/>
          <a:lstStyle/>
          <a:p>
            <a:r>
              <a:rPr lang="en-US" dirty="0"/>
              <a:t>Bao Le</a:t>
            </a:r>
          </a:p>
          <a:p>
            <a:r>
              <a:rPr lang="en-US" dirty="0"/>
              <a:t>2017-18 Collection </a:t>
            </a:r>
          </a:p>
        </p:txBody>
      </p:sp>
    </p:spTree>
    <p:extLst>
      <p:ext uri="{BB962C8B-B14F-4D97-AF65-F5344CB8AC3E}">
        <p14:creationId xmlns:p14="http://schemas.microsoft.com/office/powerpoint/2010/main" val="9184806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All Forms: Clarification on O&amp;M Expenses</a:t>
            </a:r>
          </a:p>
        </p:txBody>
      </p:sp>
      <p:sp>
        <p:nvSpPr>
          <p:cNvPr id="3" name="Content Placeholder 2"/>
          <p:cNvSpPr>
            <a:spLocks noGrp="1"/>
          </p:cNvSpPr>
          <p:nvPr>
            <p:ph idx="1"/>
          </p:nvPr>
        </p:nvSpPr>
        <p:spPr/>
        <p:txBody>
          <a:bodyPr/>
          <a:lstStyle/>
          <a:p>
            <a:r>
              <a:rPr lang="en-US" dirty="0"/>
              <a:t>For both FASB (public and private) and GASB (public) institutions, instructions on how to report Operations and Maintenance of Plant (O&amp;M) expenses will be clarified</a:t>
            </a:r>
          </a:p>
          <a:p>
            <a:pPr lvl="1"/>
            <a:r>
              <a:rPr lang="en-US" i="1" dirty="0"/>
              <a:t>Do NOT include O&amp;M expenses in Salaries and Wages, Benefits, Depreciation, Interest, or Other Natural Expenses because O&amp;M expense is reported in its own separate natural classification category.</a:t>
            </a:r>
          </a:p>
        </p:txBody>
      </p:sp>
    </p:spTree>
    <p:extLst>
      <p:ext uri="{BB962C8B-B14F-4D97-AF65-F5344CB8AC3E}">
        <p14:creationId xmlns:p14="http://schemas.microsoft.com/office/powerpoint/2010/main" val="1292744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Response Status</a:t>
            </a:r>
            <a:endParaRPr lang="en-US" dirty="0"/>
          </a:p>
        </p:txBody>
      </p:sp>
      <p:sp>
        <p:nvSpPr>
          <p:cNvPr id="3" name="Content Placeholder 2"/>
          <p:cNvSpPr>
            <a:spLocks noGrp="1"/>
          </p:cNvSpPr>
          <p:nvPr>
            <p:ph idx="1"/>
          </p:nvPr>
        </p:nvSpPr>
        <p:spPr/>
        <p:txBody>
          <a:bodyPr>
            <a:normAutofit/>
          </a:bodyPr>
          <a:lstStyle/>
          <a:p>
            <a:r>
              <a:rPr lang="en-US" sz="2400" dirty="0"/>
              <a:t>Keyholder close date was Wednesday, 4/12</a:t>
            </a:r>
          </a:p>
          <a:p>
            <a:pPr marL="0" indent="0">
              <a:buNone/>
            </a:pPr>
            <a:endParaRPr lang="en-US" sz="2400" dirty="0"/>
          </a:p>
          <a:p>
            <a:r>
              <a:rPr lang="en-US" sz="2400" dirty="0"/>
              <a:t>Help Desk is now working with KHs who did not lock on time</a:t>
            </a:r>
          </a:p>
          <a:p>
            <a:pPr lvl="1"/>
            <a:r>
              <a:rPr lang="en-US" sz="2400" dirty="0"/>
              <a:t>One Last Chance</a:t>
            </a:r>
          </a:p>
          <a:p>
            <a:pPr lvl="1"/>
            <a:r>
              <a:rPr lang="en-US" sz="2400" dirty="0"/>
              <a:t>Minor edit problems</a:t>
            </a:r>
          </a:p>
          <a:p>
            <a:pPr marL="457200" lvl="1" indent="0">
              <a:buNone/>
            </a:pPr>
            <a:endParaRPr lang="en-US" sz="2400" dirty="0"/>
          </a:p>
          <a:p>
            <a:r>
              <a:rPr lang="en-US" sz="2400" dirty="0"/>
              <a:t>Coordinator close date was Wednesday, 4/26</a:t>
            </a:r>
          </a:p>
        </p:txBody>
      </p:sp>
    </p:spTree>
    <p:extLst>
      <p:ext uri="{BB962C8B-B14F-4D97-AF65-F5344CB8AC3E}">
        <p14:creationId xmlns:p14="http://schemas.microsoft.com/office/powerpoint/2010/main" val="38989961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All Forms: Clarification on O&amp;M Expenses</a:t>
            </a:r>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741" y="1143000"/>
            <a:ext cx="7482814" cy="4370696"/>
          </a:xfrm>
          <a:prstGeom prst="rect">
            <a:avLst/>
          </a:prstGeom>
        </p:spPr>
      </p:pic>
    </p:spTree>
    <p:extLst>
      <p:ext uri="{BB962C8B-B14F-4D97-AF65-F5344CB8AC3E}">
        <p14:creationId xmlns:p14="http://schemas.microsoft.com/office/powerpoint/2010/main" val="20840154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GASB Forms: Clarification for Pension</a:t>
            </a:r>
          </a:p>
        </p:txBody>
      </p:sp>
      <p:sp>
        <p:nvSpPr>
          <p:cNvPr id="4" name="Content Placeholder 3"/>
          <p:cNvSpPr>
            <a:spLocks noGrp="1"/>
          </p:cNvSpPr>
          <p:nvPr>
            <p:ph idx="1"/>
          </p:nvPr>
        </p:nvSpPr>
        <p:spPr/>
        <p:txBody>
          <a:bodyPr>
            <a:normAutofit/>
          </a:bodyPr>
          <a:lstStyle/>
          <a:p>
            <a:r>
              <a:rPr lang="en-US" dirty="0"/>
              <a:t>Guidance will be added for institutions with jointly audited financial statements</a:t>
            </a:r>
          </a:p>
          <a:p>
            <a:pPr lvl="1"/>
            <a:r>
              <a:rPr lang="en-US" dirty="0"/>
              <a:t>Pension screening question</a:t>
            </a:r>
          </a:p>
          <a:p>
            <a:pPr lvl="2"/>
            <a:r>
              <a:rPr lang="en-US" i="1" dirty="0"/>
              <a:t>System offices absorbing all the pension expenses, liabilities, and deferrals for all their campuses should answer “Yes” to the screening question and the campuses should answer “No”</a:t>
            </a:r>
          </a:p>
          <a:p>
            <a:pPr lvl="2"/>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08" y="4475827"/>
            <a:ext cx="8082406" cy="1297176"/>
          </a:xfrm>
          <a:prstGeom prst="rect">
            <a:avLst/>
          </a:prstGeom>
        </p:spPr>
      </p:pic>
    </p:spTree>
    <p:extLst>
      <p:ext uri="{BB962C8B-B14F-4D97-AF65-F5344CB8AC3E}">
        <p14:creationId xmlns:p14="http://schemas.microsoft.com/office/powerpoint/2010/main" val="24405488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GASB Forms: Clarification for Pension</a:t>
            </a:r>
          </a:p>
        </p:txBody>
      </p:sp>
      <p:sp>
        <p:nvSpPr>
          <p:cNvPr id="4" name="Content Placeholder 3"/>
          <p:cNvSpPr>
            <a:spLocks noGrp="1"/>
          </p:cNvSpPr>
          <p:nvPr>
            <p:ph idx="1"/>
          </p:nvPr>
        </p:nvSpPr>
        <p:spPr/>
        <p:txBody>
          <a:bodyPr>
            <a:normAutofit/>
          </a:bodyPr>
          <a:lstStyle/>
          <a:p>
            <a:r>
              <a:rPr lang="en-US" dirty="0"/>
              <a:t>Guidance will be added for institutions with jointly audited financial statements</a:t>
            </a:r>
          </a:p>
          <a:p>
            <a:pPr lvl="1"/>
            <a:r>
              <a:rPr lang="en-US" dirty="0"/>
              <a:t>Part M</a:t>
            </a:r>
          </a:p>
          <a:p>
            <a:pPr lvl="2"/>
            <a:r>
              <a:rPr lang="en-US" i="1" dirty="0"/>
              <a:t>Institutions that share audited financials with another entity (e.g., with districts, high schools, hospitals, etc.) should report only its proportionate share of pension expense, liability, and deferrals</a:t>
            </a:r>
          </a:p>
        </p:txBody>
      </p:sp>
      <p:pic>
        <p:nvPicPr>
          <p:cNvPr id="5" name="Picture 4" descr="Screen Clipping"/>
          <p:cNvPicPr>
            <a:picLocks noChangeAspect="1"/>
          </p:cNvPicPr>
          <p:nvPr/>
        </p:nvPicPr>
        <p:blipFill rotWithShape="1">
          <a:blip r:embed="rId2">
            <a:extLst>
              <a:ext uri="{28A0092B-C50C-407E-A947-70E740481C1C}">
                <a14:useLocalDpi xmlns:a14="http://schemas.microsoft.com/office/drawing/2010/main" val="0"/>
              </a:ext>
            </a:extLst>
          </a:blip>
          <a:srcRect t="22965"/>
          <a:stretch/>
        </p:blipFill>
        <p:spPr>
          <a:xfrm>
            <a:off x="1098567" y="4380931"/>
            <a:ext cx="7441099" cy="1598670"/>
          </a:xfrm>
          <a:prstGeom prst="rect">
            <a:avLst/>
          </a:prstGeom>
        </p:spPr>
      </p:pic>
    </p:spTree>
    <p:extLst>
      <p:ext uri="{BB962C8B-B14F-4D97-AF65-F5344CB8AC3E}">
        <p14:creationId xmlns:p14="http://schemas.microsoft.com/office/powerpoint/2010/main" val="9496330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GASB Forms: Pension Expenses</a:t>
            </a:r>
          </a:p>
        </p:txBody>
      </p:sp>
      <p:sp>
        <p:nvSpPr>
          <p:cNvPr id="3" name="Content Placeholder 2"/>
          <p:cNvSpPr>
            <a:spLocks noGrp="1"/>
          </p:cNvSpPr>
          <p:nvPr>
            <p:ph idx="1"/>
          </p:nvPr>
        </p:nvSpPr>
        <p:spPr/>
        <p:txBody>
          <a:bodyPr/>
          <a:lstStyle/>
          <a:p>
            <a:r>
              <a:rPr lang="en-US" dirty="0"/>
              <a:t>Pension expenses are creating volatility in the functional expense categories</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268" y="2137341"/>
            <a:ext cx="7002797" cy="3908538"/>
          </a:xfrm>
          <a:prstGeom prst="rect">
            <a:avLst/>
          </a:prstGeom>
        </p:spPr>
      </p:pic>
    </p:spTree>
    <p:extLst>
      <p:ext uri="{BB962C8B-B14F-4D97-AF65-F5344CB8AC3E}">
        <p14:creationId xmlns:p14="http://schemas.microsoft.com/office/powerpoint/2010/main" val="9080027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GASB Forms: Pension Expenses</a:t>
            </a:r>
          </a:p>
        </p:txBody>
      </p:sp>
      <p:sp>
        <p:nvSpPr>
          <p:cNvPr id="3" name="Content Placeholder 2"/>
          <p:cNvSpPr>
            <a:spLocks noGrp="1"/>
          </p:cNvSpPr>
          <p:nvPr>
            <p:ph idx="1"/>
          </p:nvPr>
        </p:nvSpPr>
        <p:spPr/>
        <p:txBody>
          <a:bodyPr/>
          <a:lstStyle/>
          <a:p>
            <a:r>
              <a:rPr lang="en-US" dirty="0"/>
              <a:t>Guidance will be added to instruct institutions to allocate pension expenses to</a:t>
            </a:r>
          </a:p>
          <a:p>
            <a:pPr lvl="1"/>
            <a:r>
              <a:rPr lang="en-US" dirty="0"/>
              <a:t>Other Functional Expenses (Part C-1)</a:t>
            </a:r>
          </a:p>
          <a:p>
            <a:pPr lvl="1"/>
            <a:r>
              <a:rPr lang="en-US" dirty="0"/>
              <a:t>Benefits Expenses (Part C-2)</a:t>
            </a:r>
          </a:p>
          <a:p>
            <a:r>
              <a:rPr lang="en-US" dirty="0"/>
              <a:t>Allocating the pension expense to two distinct categories will reduce the volatility across all categories </a:t>
            </a:r>
          </a:p>
        </p:txBody>
      </p:sp>
    </p:spTree>
    <p:extLst>
      <p:ext uri="{BB962C8B-B14F-4D97-AF65-F5344CB8AC3E}">
        <p14:creationId xmlns:p14="http://schemas.microsoft.com/office/powerpoint/2010/main" val="13937347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IPEDS Research and Development Activities</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6534316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IPEDS Technical Review Panel</a:t>
            </a:r>
            <a:br>
              <a:rPr lang="en-US" dirty="0"/>
            </a:br>
            <a:endParaRPr lang="en-US" dirty="0"/>
          </a:p>
        </p:txBody>
      </p:sp>
      <p:sp>
        <p:nvSpPr>
          <p:cNvPr id="3" name="Subtitle 2"/>
          <p:cNvSpPr>
            <a:spLocks noGrp="1"/>
          </p:cNvSpPr>
          <p:nvPr>
            <p:ph type="body" idx="1"/>
          </p:nvPr>
        </p:nvSpPr>
        <p:spPr/>
        <p:txBody>
          <a:bodyPr/>
          <a:lstStyle/>
          <a:p>
            <a:r>
              <a:rPr lang="en-US" dirty="0"/>
              <a:t>Janice Kelly-Reid, RTI International</a:t>
            </a:r>
          </a:p>
          <a:p>
            <a:r>
              <a:rPr lang="en-US" dirty="0"/>
              <a:t>IPEDS Research and Development Activities</a:t>
            </a:r>
          </a:p>
        </p:txBody>
      </p:sp>
    </p:spTree>
    <p:extLst>
      <p:ext uri="{BB962C8B-B14F-4D97-AF65-F5344CB8AC3E}">
        <p14:creationId xmlns:p14="http://schemas.microsoft.com/office/powerpoint/2010/main" val="21187204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eaLnBrk="1" hangingPunct="1"/>
            <a:r>
              <a:rPr lang="en-US" altLang="en-US" sz="3400" b="1" dirty="0"/>
              <a:t>What is the IPEDS Technical Review Panel?</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sz="2400" dirty="0"/>
              <a:t>Group of technical experts that meets ~3x/yr to:</a:t>
            </a:r>
          </a:p>
          <a:p>
            <a:pPr lvl="1" eaLnBrk="1" fontAlgn="auto" hangingPunct="1">
              <a:spcAft>
                <a:spcPts val="0"/>
              </a:spcAft>
              <a:defRPr/>
            </a:pPr>
            <a:r>
              <a:rPr lang="en-US" sz="2400" dirty="0"/>
              <a:t>Implement legislation and regulations into IPEDS</a:t>
            </a:r>
          </a:p>
          <a:p>
            <a:pPr lvl="1" eaLnBrk="1" fontAlgn="auto" hangingPunct="1">
              <a:spcAft>
                <a:spcPts val="0"/>
              </a:spcAft>
              <a:defRPr/>
            </a:pPr>
            <a:r>
              <a:rPr lang="en-US" sz="2400" dirty="0"/>
              <a:t>Address emerging areas of concern </a:t>
            </a:r>
          </a:p>
          <a:p>
            <a:pPr lvl="1" eaLnBrk="1" fontAlgn="auto" hangingPunct="1">
              <a:spcAft>
                <a:spcPts val="0"/>
              </a:spcAft>
              <a:defRPr/>
            </a:pPr>
            <a:r>
              <a:rPr lang="en-US" sz="2400" dirty="0"/>
              <a:t>Decrease reporting burden AND retain federal data necessary for policy making and analysis</a:t>
            </a:r>
          </a:p>
          <a:p>
            <a:pPr eaLnBrk="1" fontAlgn="auto" hangingPunct="1">
              <a:spcAft>
                <a:spcPts val="0"/>
              </a:spcAft>
              <a:defRPr/>
            </a:pPr>
            <a:r>
              <a:rPr lang="en-US" sz="2400" dirty="0"/>
              <a:t>Meetings are conducted by RTI International</a:t>
            </a:r>
          </a:p>
        </p:txBody>
      </p:sp>
    </p:spTree>
    <p:extLst>
      <p:ext uri="{BB962C8B-B14F-4D97-AF65-F5344CB8AC3E}">
        <p14:creationId xmlns:p14="http://schemas.microsoft.com/office/powerpoint/2010/main" val="32755519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p:txBody>
          <a:bodyPr>
            <a:normAutofit/>
          </a:bodyPr>
          <a:lstStyle/>
          <a:p>
            <a:pPr eaLnBrk="1" hangingPunct="1"/>
            <a:r>
              <a:rPr lang="en-US" altLang="en-US" sz="3400" b="1" dirty="0"/>
              <a:t>Technical Review Panel Website</a:t>
            </a:r>
          </a:p>
        </p:txBody>
      </p:sp>
      <p:sp>
        <p:nvSpPr>
          <p:cNvPr id="5123" name="Content Placeholder 2"/>
          <p:cNvSpPr>
            <a:spLocks noGrp="1"/>
          </p:cNvSpPr>
          <p:nvPr>
            <p:ph idx="1"/>
          </p:nvPr>
        </p:nvSpPr>
        <p:spPr/>
        <p:txBody>
          <a:bodyPr>
            <a:normAutofit/>
          </a:bodyPr>
          <a:lstStyle/>
          <a:p>
            <a:pPr eaLnBrk="1" hangingPunct="1"/>
            <a:r>
              <a:rPr lang="en-US" altLang="en-US" sz="2400" dirty="0"/>
              <a:t>Hosted by RTI</a:t>
            </a:r>
          </a:p>
          <a:p>
            <a:pPr lvl="1" eaLnBrk="1" hangingPunct="1"/>
            <a:r>
              <a:rPr lang="en-US" altLang="en-US" sz="2400" dirty="0"/>
              <a:t>Summaries of meetings  </a:t>
            </a:r>
          </a:p>
          <a:p>
            <a:pPr lvl="1" eaLnBrk="1" hangingPunct="1"/>
            <a:r>
              <a:rPr lang="en-US" altLang="en-US" sz="2400" dirty="0"/>
              <a:t>Calls for comment and </a:t>
            </a:r>
          </a:p>
          <a:p>
            <a:pPr lvl="1" eaLnBrk="1" hangingPunct="1"/>
            <a:r>
              <a:rPr lang="en-US" altLang="en-US" sz="2400" dirty="0"/>
              <a:t>Dates for upcoming meetings</a:t>
            </a:r>
          </a:p>
          <a:p>
            <a:r>
              <a:rPr lang="en-US" altLang="en-US" sz="2400" dirty="0"/>
              <a:t>Available through the Technical Review Panel link on the ‘Join In’ page</a:t>
            </a:r>
          </a:p>
          <a:p>
            <a:pPr eaLnBrk="1" hangingPunct="1"/>
            <a:r>
              <a:rPr lang="en-US" altLang="en-US" sz="2400" dirty="0"/>
              <a:t>Contact Janice Kelly-Reid at </a:t>
            </a:r>
            <a:r>
              <a:rPr lang="en-US" altLang="en-US" sz="2400" dirty="0">
                <a:hlinkClick r:id="rId2"/>
              </a:rPr>
              <a:t>jrk@rti.org</a:t>
            </a:r>
            <a:r>
              <a:rPr lang="en-US" altLang="en-US" sz="2400" dirty="0"/>
              <a:t> if interested in serving</a:t>
            </a:r>
          </a:p>
          <a:p>
            <a:pPr eaLnBrk="1" hangingPunct="1"/>
            <a:endParaRPr lang="en-US" altLang="en-US" sz="2400" dirty="0"/>
          </a:p>
        </p:txBody>
      </p:sp>
    </p:spTree>
    <p:extLst>
      <p:ext uri="{BB962C8B-B14F-4D97-AF65-F5344CB8AC3E}">
        <p14:creationId xmlns:p14="http://schemas.microsoft.com/office/powerpoint/2010/main" val="7245914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p:txBody>
          <a:bodyPr>
            <a:normAutofit/>
          </a:bodyPr>
          <a:lstStyle/>
          <a:p>
            <a:pPr eaLnBrk="1" hangingPunct="1"/>
            <a:r>
              <a:rPr lang="en-US" altLang="en-US" sz="3400" b="1" dirty="0"/>
              <a:t>Technical Review Panel Website</a:t>
            </a:r>
          </a:p>
        </p:txBody>
      </p:sp>
      <p:pic>
        <p:nvPicPr>
          <p:cNvPr id="3" name="Picture 2"/>
          <p:cNvPicPr>
            <a:picLocks noChangeAspect="1"/>
          </p:cNvPicPr>
          <p:nvPr/>
        </p:nvPicPr>
        <p:blipFill>
          <a:blip r:embed="rId2"/>
          <a:stretch>
            <a:fillRect/>
          </a:stretch>
        </p:blipFill>
        <p:spPr>
          <a:xfrm>
            <a:off x="1018350" y="1417638"/>
            <a:ext cx="7107300" cy="4465320"/>
          </a:xfrm>
          <a:prstGeom prst="rect">
            <a:avLst/>
          </a:prstGeom>
          <a:effectLst>
            <a:outerShdw blurRad="190500" rotWithShape="0">
              <a:prstClr val="black">
                <a:alpha val="70000"/>
              </a:prstClr>
            </a:outerShdw>
          </a:effectLst>
        </p:spPr>
      </p:pic>
    </p:spTree>
    <p:extLst>
      <p:ext uri="{BB962C8B-B14F-4D97-AF65-F5344CB8AC3E}">
        <p14:creationId xmlns:p14="http://schemas.microsoft.com/office/powerpoint/2010/main" val="3565010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Last Chance Policy</a:t>
            </a:r>
          </a:p>
        </p:txBody>
      </p:sp>
      <p:sp>
        <p:nvSpPr>
          <p:cNvPr id="3" name="Content Placeholder 2"/>
          <p:cNvSpPr>
            <a:spLocks noGrp="1"/>
          </p:cNvSpPr>
          <p:nvPr>
            <p:ph idx="1"/>
          </p:nvPr>
        </p:nvSpPr>
        <p:spPr/>
        <p:txBody>
          <a:bodyPr>
            <a:normAutofit/>
          </a:bodyPr>
          <a:lstStyle/>
          <a:p>
            <a:r>
              <a:rPr lang="en-US" sz="2400" dirty="0"/>
              <a:t>Allows institutions one chance to submit data after the deadline</a:t>
            </a:r>
          </a:p>
          <a:p>
            <a:endParaRPr lang="en-US" sz="2400" dirty="0"/>
          </a:p>
          <a:p>
            <a:r>
              <a:rPr lang="en-US" sz="2400" dirty="0"/>
              <a:t>After due date, Help Desk contacts institutions that have not already used OLC</a:t>
            </a:r>
          </a:p>
          <a:p>
            <a:pPr lvl="1"/>
            <a:r>
              <a:rPr lang="en-US" sz="2400" dirty="0"/>
              <a:t>They are given 2 weeks </a:t>
            </a:r>
          </a:p>
          <a:p>
            <a:pPr lvl="1"/>
            <a:r>
              <a:rPr lang="en-US" sz="2400" dirty="0"/>
              <a:t>Help Desk enters, edits, works w/ </a:t>
            </a:r>
            <a:r>
              <a:rPr lang="en-US" sz="2400" dirty="0" err="1"/>
              <a:t>keyholder</a:t>
            </a:r>
            <a:r>
              <a:rPr lang="en-US" sz="2400" dirty="0"/>
              <a:t> to get data clean and locked</a:t>
            </a:r>
          </a:p>
        </p:txBody>
      </p:sp>
    </p:spTree>
    <p:extLst>
      <p:ext uri="{BB962C8B-B14F-4D97-AF65-F5344CB8AC3E}">
        <p14:creationId xmlns:p14="http://schemas.microsoft.com/office/powerpoint/2010/main" val="31111623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eaLnBrk="1" hangingPunct="1"/>
            <a:r>
              <a:rPr lang="en-US" altLang="en-US" sz="3400" b="1" dirty="0"/>
              <a:t>Recent TRP Meetings</a:t>
            </a:r>
          </a:p>
        </p:txBody>
      </p:sp>
      <p:graphicFrame>
        <p:nvGraphicFramePr>
          <p:cNvPr id="2" name="Table 1"/>
          <p:cNvGraphicFramePr>
            <a:graphicFrameLocks noGrp="1"/>
          </p:cNvGraphicFramePr>
          <p:nvPr>
            <p:extLst>
              <p:ext uri="{D42A27DB-BD31-4B8C-83A1-F6EECF244321}">
                <p14:modId xmlns:p14="http://schemas.microsoft.com/office/powerpoint/2010/main" val="1871732238"/>
              </p:ext>
            </p:extLst>
          </p:nvPr>
        </p:nvGraphicFramePr>
        <p:xfrm>
          <a:off x="571500" y="1425844"/>
          <a:ext cx="8001000" cy="4319733"/>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20000"/>
                    </a:ext>
                  </a:extLst>
                </a:gridCol>
                <a:gridCol w="5638800">
                  <a:extLst>
                    <a:ext uri="{9D8B030D-6E8A-4147-A177-3AD203B41FA5}">
                      <a16:colId xmlns:a16="http://schemas.microsoft.com/office/drawing/2014/main" val="20001"/>
                    </a:ext>
                  </a:extLst>
                </a:gridCol>
              </a:tblGrid>
              <a:tr h="839933">
                <a:tc>
                  <a:txBody>
                    <a:bodyPr/>
                    <a:lstStyle/>
                    <a:p>
                      <a:r>
                        <a:rPr lang="en-US" sz="2800" dirty="0"/>
                        <a:t>Date</a:t>
                      </a:r>
                    </a:p>
                  </a:txBody>
                  <a:tcPr/>
                </a:tc>
                <a:tc>
                  <a:txBody>
                    <a:bodyPr/>
                    <a:lstStyle/>
                    <a:p>
                      <a:r>
                        <a:rPr lang="en-US" sz="2800" dirty="0"/>
                        <a:t>TRP Topic</a:t>
                      </a:r>
                    </a:p>
                  </a:txBody>
                  <a:tcPr/>
                </a:tc>
                <a:extLst>
                  <a:ext uri="{0D108BD9-81ED-4DB2-BD59-A6C34878D82A}">
                    <a16:rowId xmlns:a16="http://schemas.microsoft.com/office/drawing/2014/main" val="10000"/>
                  </a:ext>
                </a:extLst>
              </a:tr>
              <a:tr h="910999">
                <a:tc>
                  <a:txBody>
                    <a:bodyPr/>
                    <a:lstStyle/>
                    <a:p>
                      <a:r>
                        <a:rPr lang="en-US" sz="2400" dirty="0"/>
                        <a:t>July</a:t>
                      </a:r>
                      <a:r>
                        <a:rPr lang="en-US" sz="2400" baseline="0" dirty="0"/>
                        <a:t> 2016</a:t>
                      </a:r>
                      <a:endParaRPr lang="en-US" sz="2400" dirty="0"/>
                    </a:p>
                  </a:txBody>
                  <a:tcPr/>
                </a:tc>
                <a:tc>
                  <a:txBody>
                    <a:bodyPr/>
                    <a:lstStyle/>
                    <a:p>
                      <a:r>
                        <a:rPr lang="en-US" sz="2400" dirty="0"/>
                        <a:t>The Public Face of IPEDS</a:t>
                      </a:r>
                    </a:p>
                  </a:txBody>
                  <a:tcPr/>
                </a:tc>
                <a:extLst>
                  <a:ext uri="{0D108BD9-81ED-4DB2-BD59-A6C34878D82A}">
                    <a16:rowId xmlns:a16="http://schemas.microsoft.com/office/drawing/2014/main" val="10001"/>
                  </a:ext>
                </a:extLst>
              </a:tr>
              <a:tr h="888935">
                <a:tc>
                  <a:txBody>
                    <a:bodyPr/>
                    <a:lstStyle/>
                    <a:p>
                      <a:r>
                        <a:rPr lang="en-US" sz="2400" dirty="0"/>
                        <a:t>August 2016</a:t>
                      </a:r>
                    </a:p>
                  </a:txBody>
                  <a:tcPr/>
                </a:tc>
                <a:tc>
                  <a:txBody>
                    <a:bodyPr/>
                    <a:lstStyle/>
                    <a:p>
                      <a:r>
                        <a:rPr lang="en-US" sz="2400" dirty="0"/>
                        <a:t>Outcome Measures</a:t>
                      </a:r>
                      <a:r>
                        <a:rPr lang="en-US" sz="2400" baseline="0" dirty="0"/>
                        <a:t> 2017-18</a:t>
                      </a:r>
                      <a:endParaRPr lang="en-US" sz="2400" dirty="0"/>
                    </a:p>
                  </a:txBody>
                  <a:tcPr/>
                </a:tc>
                <a:extLst>
                  <a:ext uri="{0D108BD9-81ED-4DB2-BD59-A6C34878D82A}">
                    <a16:rowId xmlns:a16="http://schemas.microsoft.com/office/drawing/2014/main" val="10002"/>
                  </a:ext>
                </a:extLst>
              </a:tr>
              <a:tr h="839933">
                <a:tc>
                  <a:txBody>
                    <a:bodyPr/>
                    <a:lstStyle/>
                    <a:p>
                      <a:r>
                        <a:rPr lang="en-US" sz="2400" dirty="0"/>
                        <a:t>October 2016</a:t>
                      </a:r>
                    </a:p>
                  </a:txBody>
                  <a:tcPr/>
                </a:tc>
                <a:tc>
                  <a:txBody>
                    <a:bodyPr/>
                    <a:lstStyle/>
                    <a:p>
                      <a:r>
                        <a:rPr lang="en-US" sz="2400" dirty="0"/>
                        <a:t>Gender</a:t>
                      </a:r>
                    </a:p>
                  </a:txBody>
                  <a:tcPr/>
                </a:tc>
                <a:extLst>
                  <a:ext uri="{0D108BD9-81ED-4DB2-BD59-A6C34878D82A}">
                    <a16:rowId xmlns:a16="http://schemas.microsoft.com/office/drawing/2014/main" val="10003"/>
                  </a:ext>
                </a:extLst>
              </a:tr>
              <a:tr h="839933">
                <a:tc>
                  <a:txBody>
                    <a:bodyPr/>
                    <a:lstStyle/>
                    <a:p>
                      <a:r>
                        <a:rPr lang="en-US" sz="2400" dirty="0"/>
                        <a:t>March 2017</a:t>
                      </a:r>
                    </a:p>
                  </a:txBody>
                  <a:tcPr/>
                </a:tc>
                <a:tc>
                  <a:txBody>
                    <a:bodyPr/>
                    <a:lstStyle/>
                    <a:p>
                      <a:r>
                        <a:rPr lang="en-US" sz="2400" dirty="0"/>
                        <a:t>2017 </a:t>
                      </a:r>
                      <a:r>
                        <a:rPr lang="en-US" sz="2400"/>
                        <a:t>Subbaccalaureate Certificates</a:t>
                      </a:r>
                      <a:endParaRPr lang="en-US" sz="2400" dirty="0"/>
                    </a:p>
                  </a:txBody>
                  <a:tcPr/>
                </a:tc>
                <a:extLst>
                  <a:ext uri="{0D108BD9-81ED-4DB2-BD59-A6C34878D82A}">
                    <a16:rowId xmlns:a16="http://schemas.microsoft.com/office/drawing/2014/main" val="3714085590"/>
                  </a:ext>
                </a:extLst>
              </a:tr>
            </a:tbl>
          </a:graphicData>
        </a:graphic>
      </p:graphicFrame>
    </p:spTree>
    <p:extLst>
      <p:ext uri="{BB962C8B-B14F-4D97-AF65-F5344CB8AC3E}">
        <p14:creationId xmlns:p14="http://schemas.microsoft.com/office/powerpoint/2010/main" val="30417450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eaLnBrk="1" hangingPunct="1"/>
            <a:r>
              <a:rPr lang="en-US" altLang="en-US" sz="3400" b="1" dirty="0"/>
              <a:t>Upcoming TRP Meetings</a:t>
            </a:r>
          </a:p>
        </p:txBody>
      </p:sp>
      <p:graphicFrame>
        <p:nvGraphicFramePr>
          <p:cNvPr id="2" name="Table 1"/>
          <p:cNvGraphicFramePr>
            <a:graphicFrameLocks noGrp="1"/>
          </p:cNvGraphicFramePr>
          <p:nvPr>
            <p:extLst>
              <p:ext uri="{D42A27DB-BD31-4B8C-83A1-F6EECF244321}">
                <p14:modId xmlns:p14="http://schemas.microsoft.com/office/powerpoint/2010/main" val="1971351154"/>
              </p:ext>
            </p:extLst>
          </p:nvPr>
        </p:nvGraphicFramePr>
        <p:xfrm>
          <a:off x="571500" y="1425844"/>
          <a:ext cx="8001000" cy="2639867"/>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20000"/>
                    </a:ext>
                  </a:extLst>
                </a:gridCol>
                <a:gridCol w="5638800">
                  <a:extLst>
                    <a:ext uri="{9D8B030D-6E8A-4147-A177-3AD203B41FA5}">
                      <a16:colId xmlns:a16="http://schemas.microsoft.com/office/drawing/2014/main" val="20001"/>
                    </a:ext>
                  </a:extLst>
                </a:gridCol>
              </a:tblGrid>
              <a:tr h="839933">
                <a:tc>
                  <a:txBody>
                    <a:bodyPr/>
                    <a:lstStyle/>
                    <a:p>
                      <a:r>
                        <a:rPr lang="en-US" sz="2800" dirty="0"/>
                        <a:t>Date</a:t>
                      </a:r>
                    </a:p>
                  </a:txBody>
                  <a:tcPr/>
                </a:tc>
                <a:tc>
                  <a:txBody>
                    <a:bodyPr/>
                    <a:lstStyle/>
                    <a:p>
                      <a:r>
                        <a:rPr lang="en-US" sz="2800" dirty="0"/>
                        <a:t>TRP Topic</a:t>
                      </a:r>
                    </a:p>
                  </a:txBody>
                  <a:tcPr/>
                </a:tc>
                <a:extLst>
                  <a:ext uri="{0D108BD9-81ED-4DB2-BD59-A6C34878D82A}">
                    <a16:rowId xmlns:a16="http://schemas.microsoft.com/office/drawing/2014/main" val="10000"/>
                  </a:ext>
                </a:extLst>
              </a:tr>
              <a:tr h="910999">
                <a:tc>
                  <a:txBody>
                    <a:bodyPr/>
                    <a:lstStyle/>
                    <a:p>
                      <a:r>
                        <a:rPr lang="en-US" sz="2400" dirty="0"/>
                        <a:t>June</a:t>
                      </a:r>
                      <a:r>
                        <a:rPr lang="en-US" sz="2400" baseline="0" dirty="0"/>
                        <a:t> 2017</a:t>
                      </a:r>
                      <a:endParaRPr lang="en-US" sz="2400" dirty="0"/>
                    </a:p>
                  </a:txBody>
                  <a:tcPr/>
                </a:tc>
                <a:tc>
                  <a:txBody>
                    <a:bodyPr/>
                    <a:lstStyle/>
                    <a:p>
                      <a:r>
                        <a:rPr lang="en-US" sz="2400" dirty="0"/>
                        <a:t>Distance Education</a:t>
                      </a:r>
                    </a:p>
                  </a:txBody>
                  <a:tcPr/>
                </a:tc>
                <a:extLst>
                  <a:ext uri="{0D108BD9-81ED-4DB2-BD59-A6C34878D82A}">
                    <a16:rowId xmlns:a16="http://schemas.microsoft.com/office/drawing/2014/main" val="10001"/>
                  </a:ext>
                </a:extLst>
              </a:tr>
              <a:tr h="888935">
                <a:tc>
                  <a:txBody>
                    <a:bodyPr/>
                    <a:lstStyle/>
                    <a:p>
                      <a:r>
                        <a:rPr lang="en-US" sz="2400" dirty="0"/>
                        <a:t>October 2017 </a:t>
                      </a:r>
                    </a:p>
                  </a:txBody>
                  <a:tcPr/>
                </a:tc>
                <a:tc>
                  <a:txBody>
                    <a:bodyPr/>
                    <a:lstStyle/>
                    <a:p>
                      <a:r>
                        <a:rPr lang="en-US" sz="2400" i="1" dirty="0"/>
                        <a:t>TBD</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837951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National postsecondary education cooperative</a:t>
            </a:r>
          </a:p>
        </p:txBody>
      </p:sp>
      <p:sp>
        <p:nvSpPr>
          <p:cNvPr id="5" name="Text Placeholder 4"/>
          <p:cNvSpPr>
            <a:spLocks noGrp="1"/>
          </p:cNvSpPr>
          <p:nvPr>
            <p:ph type="body" idx="1"/>
          </p:nvPr>
        </p:nvSpPr>
        <p:spPr/>
        <p:txBody>
          <a:bodyPr/>
          <a:lstStyle/>
          <a:p>
            <a:r>
              <a:rPr lang="en-US" dirty="0"/>
              <a:t>Gigi Jones</a:t>
            </a:r>
          </a:p>
          <a:p>
            <a:r>
              <a:rPr lang="en-US" dirty="0"/>
              <a:t>IPEDS Research and Development Activities</a:t>
            </a:r>
          </a:p>
        </p:txBody>
      </p:sp>
    </p:spTree>
    <p:extLst>
      <p:ext uri="{BB962C8B-B14F-4D97-AF65-F5344CB8AC3E}">
        <p14:creationId xmlns:p14="http://schemas.microsoft.com/office/powerpoint/2010/main" val="9013937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685800" y="685800"/>
            <a:ext cx="7772400" cy="838200"/>
          </a:xfrm>
        </p:spPr>
        <p:txBody>
          <a:bodyPr/>
          <a:lstStyle/>
          <a:p>
            <a:r>
              <a:rPr lang="en-US" dirty="0"/>
              <a:t>NPEC Members</a:t>
            </a:r>
          </a:p>
        </p:txBody>
      </p:sp>
      <p:sp>
        <p:nvSpPr>
          <p:cNvPr id="79875" name="Content Placeholder 2"/>
          <p:cNvSpPr>
            <a:spLocks noGrp="1"/>
          </p:cNvSpPr>
          <p:nvPr>
            <p:ph idx="1"/>
          </p:nvPr>
        </p:nvSpPr>
        <p:spPr>
          <a:xfrm>
            <a:off x="855132" y="1600200"/>
            <a:ext cx="7509935" cy="4419600"/>
          </a:xfrm>
        </p:spPr>
        <p:txBody>
          <a:bodyPr>
            <a:normAutofit/>
          </a:bodyPr>
          <a:lstStyle/>
          <a:p>
            <a:pPr>
              <a:spcBef>
                <a:spcPts val="1200"/>
              </a:spcBef>
            </a:pPr>
            <a:r>
              <a:rPr lang="en-US" sz="2400" dirty="0"/>
              <a:t>Promote the quality, comparability and utility of postsecondary data and information that support policy development at the federal, state, and institution levels</a:t>
            </a:r>
          </a:p>
          <a:p>
            <a:pPr>
              <a:spcBef>
                <a:spcPts val="1200"/>
              </a:spcBef>
            </a:pPr>
            <a:r>
              <a:rPr lang="en-US" sz="2400" dirty="0"/>
              <a:t>Participate on the IPEDS Technical Review Panel</a:t>
            </a:r>
          </a:p>
          <a:p>
            <a:pPr>
              <a:spcBef>
                <a:spcPts val="1200"/>
              </a:spcBef>
            </a:pPr>
            <a:r>
              <a:rPr lang="en-US" sz="2400" dirty="0"/>
              <a:t>Serve on/lead working groups to explore targeted Research &amp; Development topics</a:t>
            </a:r>
          </a:p>
          <a:p>
            <a:pPr>
              <a:spcBef>
                <a:spcPts val="1200"/>
              </a:spcBef>
            </a:pPr>
            <a:endParaRPr lang="en-US" sz="2400" dirty="0"/>
          </a:p>
          <a:p>
            <a:pPr>
              <a:spcBef>
                <a:spcPts val="1200"/>
              </a:spcBef>
            </a:pPr>
            <a:endParaRPr lang="en-US" sz="2400" dirty="0"/>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4DB14EA9-2443-484B-9853-19116CA1CB52}" type="slidenum">
              <a:rPr lang="en-US" smtClean="0"/>
              <a:pPr/>
              <a:t>123</a:t>
            </a:fld>
            <a:endParaRPr lang="en-US" dirty="0"/>
          </a:p>
        </p:txBody>
      </p:sp>
    </p:spTree>
    <p:extLst>
      <p:ext uri="{BB962C8B-B14F-4D97-AF65-F5344CB8AC3E}">
        <p14:creationId xmlns:p14="http://schemas.microsoft.com/office/powerpoint/2010/main" val="27355328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1521" y="838200"/>
            <a:ext cx="7560957" cy="4525963"/>
          </a:xfrm>
        </p:spPr>
      </p:pic>
    </p:spTree>
    <p:extLst>
      <p:ext uri="{BB962C8B-B14F-4D97-AF65-F5344CB8AC3E}">
        <p14:creationId xmlns:p14="http://schemas.microsoft.com/office/powerpoint/2010/main" val="10081218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1521" y="1249124"/>
            <a:ext cx="7560957" cy="3744754"/>
          </a:xfrm>
        </p:spPr>
      </p:pic>
    </p:spTree>
    <p:extLst>
      <p:ext uri="{BB962C8B-B14F-4D97-AF65-F5344CB8AC3E}">
        <p14:creationId xmlns:p14="http://schemas.microsoft.com/office/powerpoint/2010/main" val="1935719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685800" y="457200"/>
            <a:ext cx="7772400" cy="1066800"/>
          </a:xfrm>
        </p:spPr>
        <p:txBody>
          <a:bodyPr/>
          <a:lstStyle/>
          <a:p>
            <a:r>
              <a:rPr lang="en-US" dirty="0"/>
              <a:t>R&amp;D Topics and Reports</a:t>
            </a:r>
          </a:p>
        </p:txBody>
      </p:sp>
      <p:sp>
        <p:nvSpPr>
          <p:cNvPr id="4" name="Content Placeholder 2"/>
          <p:cNvSpPr txBox="1">
            <a:spLocks/>
          </p:cNvSpPr>
          <p:nvPr/>
        </p:nvSpPr>
        <p:spPr>
          <a:xfrm>
            <a:off x="339432" y="1600200"/>
            <a:ext cx="8610600" cy="4572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ea typeface="ＭＳ Ｐゴシック" charset="0"/>
                <a:cs typeface="ＭＳ Ｐゴシック" charset="0"/>
              </a:rPr>
              <a:t>NPEC has commissioned papers to inform the its mission of improving postsecondary data and information.  </a:t>
            </a:r>
          </a:p>
          <a:p>
            <a:r>
              <a:rPr lang="en-US" sz="2400" dirty="0">
                <a:ea typeface="ＭＳ Ｐゴシック" charset="0"/>
                <a:cs typeface="ＭＳ Ｐゴシック" charset="0"/>
              </a:rPr>
              <a:t>Currently under internal review: the Updated 2012 “The History and Origins of Survey Items for the IPEDS”</a:t>
            </a:r>
          </a:p>
          <a:p>
            <a:r>
              <a:rPr lang="en-US" sz="2400" dirty="0">
                <a:ea typeface="ＭＳ Ｐゴシック" charset="0"/>
                <a:cs typeface="ＭＳ Ｐゴシック" charset="0"/>
              </a:rPr>
              <a:t>FY16, NPEC members commissioned four papers:</a:t>
            </a:r>
          </a:p>
          <a:p>
            <a:pPr marL="914400" lvl="1" indent="-457200">
              <a:buFont typeface="+mj-lt"/>
              <a:buAutoNum type="arabicParenR"/>
            </a:pPr>
            <a:r>
              <a:rPr lang="en-US" sz="2400" dirty="0">
                <a:ea typeface="ＭＳ Ｐゴシック" charset="0"/>
                <a:cs typeface="ＭＳ Ｐゴシック" charset="0"/>
              </a:rPr>
              <a:t>Subbaccalaureate certificates</a:t>
            </a:r>
          </a:p>
          <a:p>
            <a:pPr marL="914400" lvl="1" indent="-457200">
              <a:buFont typeface="+mj-lt"/>
              <a:buAutoNum type="arabicParenR"/>
            </a:pPr>
            <a:r>
              <a:rPr lang="en-US" sz="2400" dirty="0">
                <a:ea typeface="ＭＳ Ｐゴシック" charset="0"/>
                <a:cs typeface="ＭＳ Ｐゴシック" charset="0"/>
              </a:rPr>
              <a:t>Dual Enrollment</a:t>
            </a:r>
          </a:p>
          <a:p>
            <a:pPr marL="914400" lvl="1" indent="-457200">
              <a:buFont typeface="+mj-lt"/>
              <a:buAutoNum type="arabicParenR"/>
            </a:pPr>
            <a:r>
              <a:rPr lang="en-US" sz="2400" dirty="0">
                <a:ea typeface="ＭＳ Ｐゴシック" charset="0"/>
                <a:cs typeface="ＭＳ Ｐゴシック" charset="0"/>
              </a:rPr>
              <a:t>Distance Education</a:t>
            </a:r>
          </a:p>
          <a:p>
            <a:pPr marL="914400" lvl="1" indent="-457200">
              <a:buFont typeface="+mj-lt"/>
              <a:buAutoNum type="arabicParenR"/>
            </a:pPr>
            <a:r>
              <a:rPr lang="en-US" sz="2400" dirty="0">
                <a:ea typeface="ＭＳ Ｐゴシック" charset="0"/>
                <a:cs typeface="ＭＳ Ｐゴシック" charset="0"/>
              </a:rPr>
              <a:t>Better Finance Metrics</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4DB14EA9-2443-484B-9853-19116CA1CB52}" type="slidenum">
              <a:rPr lang="en-US" smtClean="0"/>
              <a:pPr/>
              <a:t>126</a:t>
            </a:fld>
            <a:endParaRPr lang="en-US" dirty="0"/>
          </a:p>
        </p:txBody>
      </p:sp>
    </p:spTree>
    <p:extLst>
      <p:ext uri="{BB962C8B-B14F-4D97-AF65-F5344CB8AC3E}">
        <p14:creationId xmlns:p14="http://schemas.microsoft.com/office/powerpoint/2010/main" val="953059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Resources</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7791182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Coordinator tools in data collection system</a:t>
            </a:r>
          </a:p>
        </p:txBody>
      </p:sp>
      <p:sp>
        <p:nvSpPr>
          <p:cNvPr id="3" name="Text Placeholder 2"/>
          <p:cNvSpPr>
            <a:spLocks noGrp="1"/>
          </p:cNvSpPr>
          <p:nvPr>
            <p:ph type="body" idx="1"/>
          </p:nvPr>
        </p:nvSpPr>
        <p:spPr/>
        <p:txBody>
          <a:bodyPr/>
          <a:lstStyle/>
          <a:p>
            <a:r>
              <a:rPr lang="en-US" dirty="0"/>
              <a:t>Tara Lawley</a:t>
            </a:r>
          </a:p>
          <a:p>
            <a:r>
              <a:rPr lang="en-US" dirty="0"/>
              <a:t>Resources</a:t>
            </a:r>
          </a:p>
        </p:txBody>
      </p:sp>
    </p:spTree>
    <p:extLst>
      <p:ext uri="{BB962C8B-B14F-4D97-AF65-F5344CB8AC3E}">
        <p14:creationId xmlns:p14="http://schemas.microsoft.com/office/powerpoint/2010/main" val="21300026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3233" y="808657"/>
            <a:ext cx="8037535" cy="5037486"/>
          </a:xfrm>
        </p:spPr>
      </p:pic>
      <p:sp>
        <p:nvSpPr>
          <p:cNvPr id="6" name="TextBox 5"/>
          <p:cNvSpPr txBox="1"/>
          <p:nvPr/>
        </p:nvSpPr>
        <p:spPr>
          <a:xfrm>
            <a:off x="245660" y="218826"/>
            <a:ext cx="2721130" cy="646331"/>
          </a:xfrm>
          <a:prstGeom prst="rect">
            <a:avLst/>
          </a:prstGeom>
          <a:solidFill>
            <a:srgbClr val="FFC000"/>
          </a:solidFill>
          <a:ln w="28575">
            <a:solidFill>
              <a:srgbClr val="FFFF00"/>
            </a:solidFill>
          </a:ln>
        </p:spPr>
        <p:txBody>
          <a:bodyPr wrap="none" rtlCol="0">
            <a:spAutoFit/>
          </a:bodyPr>
          <a:lstStyle/>
          <a:p>
            <a:pPr algn="ctr"/>
            <a:r>
              <a:rPr lang="en-US" dirty="0"/>
              <a:t>See Coordinator Handbook</a:t>
            </a:r>
          </a:p>
          <a:p>
            <a:pPr algn="ctr"/>
            <a:r>
              <a:rPr lang="en-US" dirty="0"/>
              <a:t>for more details</a:t>
            </a:r>
          </a:p>
        </p:txBody>
      </p:sp>
    </p:spTree>
    <p:extLst>
      <p:ext uri="{BB962C8B-B14F-4D97-AF65-F5344CB8AC3E}">
        <p14:creationId xmlns:p14="http://schemas.microsoft.com/office/powerpoint/2010/main" val="1418339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Last Chance Policy</a:t>
            </a:r>
          </a:p>
        </p:txBody>
      </p:sp>
      <p:sp>
        <p:nvSpPr>
          <p:cNvPr id="3" name="Content Placeholder 2"/>
          <p:cNvSpPr>
            <a:spLocks noGrp="1"/>
          </p:cNvSpPr>
          <p:nvPr>
            <p:ph idx="1"/>
          </p:nvPr>
        </p:nvSpPr>
        <p:spPr/>
        <p:txBody>
          <a:bodyPr>
            <a:normAutofit/>
          </a:bodyPr>
          <a:lstStyle/>
          <a:p>
            <a:r>
              <a:rPr lang="en-US" sz="2400" dirty="0"/>
              <a:t>Institutions that have used OLC are not contacted</a:t>
            </a:r>
          </a:p>
          <a:p>
            <a:endParaRPr lang="en-US" sz="2400" dirty="0"/>
          </a:p>
          <a:p>
            <a:r>
              <a:rPr lang="en-US" sz="2400" dirty="0"/>
              <a:t>If institution contacts Help Desk, they are given 24 hours to submit the data</a:t>
            </a:r>
          </a:p>
          <a:p>
            <a:endParaRPr lang="en-US" sz="2400" dirty="0"/>
          </a:p>
          <a:p>
            <a:r>
              <a:rPr lang="en-US" sz="2400" dirty="0"/>
              <a:t>Most institutions using OLC are non-coordinated</a:t>
            </a:r>
          </a:p>
        </p:txBody>
      </p:sp>
    </p:spTree>
    <p:extLst>
      <p:ext uri="{BB962C8B-B14F-4D97-AF65-F5344CB8AC3E}">
        <p14:creationId xmlns:p14="http://schemas.microsoft.com/office/powerpoint/2010/main" val="9065078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7890" y="736759"/>
            <a:ext cx="7608221" cy="5384483"/>
          </a:xfrm>
        </p:spPr>
      </p:pic>
      <p:sp>
        <p:nvSpPr>
          <p:cNvPr id="5" name="TextBox 4"/>
          <p:cNvSpPr txBox="1"/>
          <p:nvPr/>
        </p:nvSpPr>
        <p:spPr>
          <a:xfrm>
            <a:off x="245660" y="218826"/>
            <a:ext cx="2721130" cy="646331"/>
          </a:xfrm>
          <a:prstGeom prst="rect">
            <a:avLst/>
          </a:prstGeom>
          <a:solidFill>
            <a:srgbClr val="FFC000"/>
          </a:solidFill>
          <a:ln w="28575">
            <a:solidFill>
              <a:srgbClr val="FFFF00"/>
            </a:solidFill>
          </a:ln>
        </p:spPr>
        <p:txBody>
          <a:bodyPr wrap="none" rtlCol="0">
            <a:spAutoFit/>
          </a:bodyPr>
          <a:lstStyle/>
          <a:p>
            <a:pPr algn="ctr"/>
            <a:r>
              <a:rPr lang="en-US" dirty="0"/>
              <a:t>See Coordinator Handbook</a:t>
            </a:r>
          </a:p>
          <a:p>
            <a:pPr algn="ctr"/>
            <a:r>
              <a:rPr lang="en-US" dirty="0"/>
              <a:t>for more details</a:t>
            </a:r>
          </a:p>
        </p:txBody>
      </p:sp>
    </p:spTree>
    <p:extLst>
      <p:ext uri="{BB962C8B-B14F-4D97-AF65-F5344CB8AC3E}">
        <p14:creationId xmlns:p14="http://schemas.microsoft.com/office/powerpoint/2010/main" val="40503086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IPEDS Help Desk</a:t>
            </a:r>
          </a:p>
        </p:txBody>
      </p:sp>
      <p:sp>
        <p:nvSpPr>
          <p:cNvPr id="5" name="Text Placeholder 4"/>
          <p:cNvSpPr>
            <a:spLocks noGrp="1"/>
          </p:cNvSpPr>
          <p:nvPr>
            <p:ph type="body" idx="1"/>
          </p:nvPr>
        </p:nvSpPr>
        <p:spPr/>
        <p:txBody>
          <a:bodyPr/>
          <a:lstStyle/>
          <a:p>
            <a:r>
              <a:rPr lang="en-US" dirty="0"/>
              <a:t>Tara Lawley</a:t>
            </a:r>
          </a:p>
          <a:p>
            <a:r>
              <a:rPr lang="en-US" dirty="0"/>
              <a:t>Resources</a:t>
            </a:r>
          </a:p>
        </p:txBody>
      </p:sp>
    </p:spTree>
    <p:extLst>
      <p:ext uri="{BB962C8B-B14F-4D97-AF65-F5344CB8AC3E}">
        <p14:creationId xmlns:p14="http://schemas.microsoft.com/office/powerpoint/2010/main" val="14226447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Desk</a:t>
            </a:r>
          </a:p>
        </p:txBody>
      </p:sp>
      <p:sp>
        <p:nvSpPr>
          <p:cNvPr id="3" name="Content Placeholder 2"/>
          <p:cNvSpPr>
            <a:spLocks noGrp="1"/>
          </p:cNvSpPr>
          <p:nvPr>
            <p:ph idx="1"/>
          </p:nvPr>
        </p:nvSpPr>
        <p:spPr>
          <a:xfrm>
            <a:off x="457200" y="1417638"/>
            <a:ext cx="8229600" cy="4708525"/>
          </a:xfrm>
        </p:spPr>
        <p:txBody>
          <a:bodyPr>
            <a:normAutofit lnSpcReduction="10000"/>
          </a:bodyPr>
          <a:lstStyle/>
          <a:p>
            <a:r>
              <a:rPr lang="en-US" dirty="0"/>
              <a:t>RTI International manages the two IPEDS Help Desks</a:t>
            </a:r>
          </a:p>
          <a:p>
            <a:pPr lvl="1"/>
            <a:r>
              <a:rPr lang="en-US" dirty="0"/>
              <a:t>Data Collection Help Desk</a:t>
            </a:r>
          </a:p>
          <a:p>
            <a:pPr lvl="1"/>
            <a:r>
              <a:rPr lang="en-US" dirty="0"/>
              <a:t>Tools Help Desk</a:t>
            </a:r>
          </a:p>
          <a:p>
            <a:r>
              <a:rPr lang="en-US" dirty="0"/>
              <a:t>The Help Desk provides outstanding service as expert representatives</a:t>
            </a:r>
          </a:p>
          <a:p>
            <a:pPr lvl="1"/>
            <a:r>
              <a:rPr lang="en-US" dirty="0"/>
              <a:t>8:30am-5:00pm Eastern</a:t>
            </a:r>
          </a:p>
          <a:p>
            <a:pPr lvl="1"/>
            <a:r>
              <a:rPr lang="en-US" dirty="0"/>
              <a:t>Additional weeknight and weekend hours offered during the final 10 days of each data collection period</a:t>
            </a:r>
          </a:p>
          <a:p>
            <a:endParaRPr lang="en-US" dirty="0"/>
          </a:p>
          <a:p>
            <a:endParaRPr lang="en-US" dirty="0"/>
          </a:p>
        </p:txBody>
      </p:sp>
      <p:sp>
        <p:nvSpPr>
          <p:cNvPr id="4" name="Slide Number Placeholder 3"/>
          <p:cNvSpPr>
            <a:spLocks noGrp="1"/>
          </p:cNvSpPr>
          <p:nvPr>
            <p:ph type="sldNum" sz="quarter" idx="10"/>
          </p:nvPr>
        </p:nvSpPr>
        <p:spPr/>
        <p:txBody>
          <a:bodyPr/>
          <a:lstStyle/>
          <a:p>
            <a:fld id="{D4325D4D-289E-48C1-B277-2BEB492A7D19}" type="slidenum">
              <a:rPr lang="en-US" smtClean="0"/>
              <a:pPr/>
              <a:t>132</a:t>
            </a:fld>
            <a:endParaRPr lang="en-US" dirty="0"/>
          </a:p>
        </p:txBody>
      </p:sp>
    </p:spTree>
    <p:extLst>
      <p:ext uri="{BB962C8B-B14F-4D97-AF65-F5344CB8AC3E}">
        <p14:creationId xmlns:p14="http://schemas.microsoft.com/office/powerpoint/2010/main" val="10281401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762000"/>
            <a:ext cx="7772400" cy="762000"/>
          </a:xfrm>
        </p:spPr>
        <p:txBody>
          <a:bodyPr/>
          <a:lstStyle/>
          <a:p>
            <a:r>
              <a:rPr lang="en-US" dirty="0"/>
              <a:t>IPEDS Help Desk</a:t>
            </a:r>
          </a:p>
        </p:txBody>
      </p:sp>
      <p:sp>
        <p:nvSpPr>
          <p:cNvPr id="2" name="TextBox 1"/>
          <p:cNvSpPr txBox="1"/>
          <p:nvPr/>
        </p:nvSpPr>
        <p:spPr>
          <a:xfrm>
            <a:off x="478571" y="5039836"/>
            <a:ext cx="8569975" cy="769441"/>
          </a:xfrm>
          <a:prstGeom prst="rect">
            <a:avLst/>
          </a:prstGeom>
          <a:noFill/>
        </p:spPr>
        <p:txBody>
          <a:bodyPr wrap="none" rtlCol="0">
            <a:spAutoFit/>
          </a:bodyPr>
          <a:lstStyle/>
          <a:p>
            <a:r>
              <a:rPr lang="en-US" sz="2200" b="1" dirty="0">
                <a:solidFill>
                  <a:schemeClr val="accent1">
                    <a:lumMod val="50000"/>
                  </a:schemeClr>
                </a:solidFill>
              </a:rPr>
              <a:t>Data Collection Help:	1-877-225-2568; ipedshelp@rti.org</a:t>
            </a:r>
          </a:p>
          <a:p>
            <a:r>
              <a:rPr lang="en-US" sz="2200" b="1" dirty="0">
                <a:solidFill>
                  <a:schemeClr val="accent1">
                    <a:lumMod val="50000"/>
                  </a:schemeClr>
                </a:solidFill>
              </a:rPr>
              <a:t>Data Tools Help:		1-866-558-0658; ipedstools@rti.org</a:t>
            </a:r>
          </a:p>
        </p:txBody>
      </p:sp>
      <p:sp>
        <p:nvSpPr>
          <p:cNvPr id="3" name="Slide Number Placeholder 2"/>
          <p:cNvSpPr>
            <a:spLocks noGrp="1"/>
          </p:cNvSpPr>
          <p:nvPr>
            <p:ph type="sldNum" sz="quarter" idx="10"/>
          </p:nvPr>
        </p:nvSpPr>
        <p:spPr/>
        <p:txBody>
          <a:bodyPr/>
          <a:lstStyle/>
          <a:p>
            <a:fld id="{D4325D4D-289E-48C1-B277-2BEB492A7D19}" type="slidenum">
              <a:rPr lang="en-US" smtClean="0"/>
              <a:pPr/>
              <a:t>133</a:t>
            </a:fld>
            <a:endParaRPr lang="en-US" dirty="0"/>
          </a:p>
        </p:txBody>
      </p:sp>
      <p:pic>
        <p:nvPicPr>
          <p:cNvPr id="5" name="Picture 4"/>
          <p:cNvPicPr>
            <a:picLocks noChangeAspect="1"/>
          </p:cNvPicPr>
          <p:nvPr/>
        </p:nvPicPr>
        <p:blipFill>
          <a:blip r:embed="rId3"/>
          <a:stretch>
            <a:fillRect/>
          </a:stretch>
        </p:blipFill>
        <p:spPr>
          <a:xfrm>
            <a:off x="0" y="1412762"/>
            <a:ext cx="9144000" cy="4032475"/>
          </a:xfrm>
          <a:prstGeom prst="rect">
            <a:avLst/>
          </a:prstGeom>
        </p:spPr>
      </p:pic>
    </p:spTree>
    <p:extLst>
      <p:ext uri="{BB962C8B-B14F-4D97-AF65-F5344CB8AC3E}">
        <p14:creationId xmlns:p14="http://schemas.microsoft.com/office/powerpoint/2010/main" val="35744572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Desk Activity 2016-17</a:t>
            </a:r>
          </a:p>
        </p:txBody>
      </p:sp>
      <p:graphicFrame>
        <p:nvGraphicFramePr>
          <p:cNvPr id="6" name="Content Placeholder 5"/>
          <p:cNvGraphicFramePr>
            <a:graphicFrameLocks noGrp="1"/>
          </p:cNvGraphicFramePr>
          <p:nvPr>
            <p:ph idx="1"/>
            <p:extLst/>
          </p:nvPr>
        </p:nvGraphicFramePr>
        <p:xfrm>
          <a:off x="274700" y="1326249"/>
          <a:ext cx="8594600" cy="4114802"/>
        </p:xfrm>
        <a:graphic>
          <a:graphicData uri="http://schemas.openxmlformats.org/drawingml/2006/table">
            <a:tbl>
              <a:tblPr firstRow="1" bandRow="1">
                <a:tableStyleId>{5C22544A-7EE6-4342-B048-85BDC9FD1C3A}</a:tableStyleId>
              </a:tblPr>
              <a:tblGrid>
                <a:gridCol w="2082001">
                  <a:extLst>
                    <a:ext uri="{9D8B030D-6E8A-4147-A177-3AD203B41FA5}">
                      <a16:colId xmlns:a16="http://schemas.microsoft.com/office/drawing/2014/main" val="20000"/>
                    </a:ext>
                  </a:extLst>
                </a:gridCol>
                <a:gridCol w="1602557">
                  <a:extLst>
                    <a:ext uri="{9D8B030D-6E8A-4147-A177-3AD203B41FA5}">
                      <a16:colId xmlns:a16="http://schemas.microsoft.com/office/drawing/2014/main" val="20001"/>
                    </a:ext>
                  </a:extLst>
                </a:gridCol>
                <a:gridCol w="1668544">
                  <a:extLst>
                    <a:ext uri="{9D8B030D-6E8A-4147-A177-3AD203B41FA5}">
                      <a16:colId xmlns:a16="http://schemas.microsoft.com/office/drawing/2014/main" val="20002"/>
                    </a:ext>
                  </a:extLst>
                </a:gridCol>
                <a:gridCol w="1517716">
                  <a:extLst>
                    <a:ext uri="{9D8B030D-6E8A-4147-A177-3AD203B41FA5}">
                      <a16:colId xmlns:a16="http://schemas.microsoft.com/office/drawing/2014/main" val="20003"/>
                    </a:ext>
                  </a:extLst>
                </a:gridCol>
                <a:gridCol w="1723782">
                  <a:extLst>
                    <a:ext uri="{9D8B030D-6E8A-4147-A177-3AD203B41FA5}">
                      <a16:colId xmlns:a16="http://schemas.microsoft.com/office/drawing/2014/main" val="20004"/>
                    </a:ext>
                  </a:extLst>
                </a:gridCol>
              </a:tblGrid>
              <a:tr h="1191778">
                <a:tc>
                  <a:txBody>
                    <a:bodyPr/>
                    <a:lstStyle/>
                    <a:p>
                      <a:endParaRPr lang="en-US" dirty="0"/>
                    </a:p>
                  </a:txBody>
                  <a:tcPr/>
                </a:tc>
                <a:tc>
                  <a:txBody>
                    <a:bodyPr/>
                    <a:lstStyle/>
                    <a:p>
                      <a:pPr marL="0" marR="0" algn="r">
                        <a:lnSpc>
                          <a:spcPct val="115000"/>
                        </a:lnSpc>
                        <a:spcBef>
                          <a:spcPts val="400"/>
                        </a:spcBef>
                        <a:spcAft>
                          <a:spcPts val="0"/>
                        </a:spcAft>
                      </a:pPr>
                      <a:r>
                        <a:rPr lang="en-US" sz="1800" dirty="0">
                          <a:effectLst/>
                        </a:rPr>
                        <a:t>Fall 2016</a:t>
                      </a:r>
                      <a:r>
                        <a:rPr lang="en-US" sz="1800" baseline="0" dirty="0">
                          <a:effectLst/>
                        </a:rPr>
                        <a:t> </a:t>
                      </a:r>
                      <a:r>
                        <a:rPr lang="en-US" sz="1800" dirty="0">
                          <a:effectLst/>
                        </a:rPr>
                        <a:t>collection </a:t>
                      </a:r>
                      <a:br>
                        <a:rPr lang="en-US" sz="1800" dirty="0">
                          <a:effectLst/>
                        </a:rPr>
                      </a:br>
                      <a:r>
                        <a:rPr lang="en-US" sz="1200" dirty="0">
                          <a:effectLst/>
                        </a:rPr>
                        <a:t>(includes registration)</a:t>
                      </a:r>
                      <a:endParaRPr lang="en-US" sz="1200" b="0" dirty="0">
                        <a:effectLst/>
                        <a:latin typeface="Calibri"/>
                        <a:ea typeface="Calibri"/>
                        <a:cs typeface="Arial"/>
                      </a:endParaRPr>
                    </a:p>
                  </a:txBody>
                  <a:tcPr marL="68580" marR="68580" marT="0" marB="0" anchor="b"/>
                </a:tc>
                <a:tc>
                  <a:txBody>
                    <a:bodyPr/>
                    <a:lstStyle/>
                    <a:p>
                      <a:pPr marL="0" marR="0" algn="r">
                        <a:lnSpc>
                          <a:spcPct val="115000"/>
                        </a:lnSpc>
                        <a:spcBef>
                          <a:spcPts val="0"/>
                        </a:spcBef>
                        <a:spcAft>
                          <a:spcPts val="0"/>
                        </a:spcAft>
                      </a:pPr>
                      <a:r>
                        <a:rPr lang="en-US" sz="1800" dirty="0">
                          <a:effectLst/>
                        </a:rPr>
                        <a:t>Winter </a:t>
                      </a:r>
                    </a:p>
                    <a:p>
                      <a:pPr marL="0" marR="0" algn="r">
                        <a:lnSpc>
                          <a:spcPct val="115000"/>
                        </a:lnSpc>
                        <a:spcBef>
                          <a:spcPts val="0"/>
                        </a:spcBef>
                        <a:spcAft>
                          <a:spcPts val="0"/>
                        </a:spcAft>
                      </a:pPr>
                      <a:r>
                        <a:rPr lang="en-US" sz="1800" dirty="0">
                          <a:effectLst/>
                        </a:rPr>
                        <a:t>2016-17 collection</a:t>
                      </a:r>
                      <a:endParaRPr lang="en-US" sz="1800" dirty="0">
                        <a:effectLst/>
                        <a:latin typeface="Calibri"/>
                        <a:ea typeface="Calibri"/>
                        <a:cs typeface="Arial"/>
                      </a:endParaRPr>
                    </a:p>
                  </a:txBody>
                  <a:tcPr marL="68580" marR="68580" marT="0" marB="0" anchor="b"/>
                </a:tc>
                <a:tc>
                  <a:txBody>
                    <a:bodyPr/>
                    <a:lstStyle/>
                    <a:p>
                      <a:pPr marL="0" marR="0" algn="r">
                        <a:lnSpc>
                          <a:spcPct val="115000"/>
                        </a:lnSpc>
                        <a:spcBef>
                          <a:spcPts val="0"/>
                        </a:spcBef>
                        <a:spcAft>
                          <a:spcPts val="0"/>
                        </a:spcAft>
                      </a:pPr>
                      <a:r>
                        <a:rPr lang="en-US" sz="1800" dirty="0">
                          <a:effectLst/>
                        </a:rPr>
                        <a:t>Spring </a:t>
                      </a:r>
                    </a:p>
                    <a:p>
                      <a:pPr marL="0" marR="0" algn="r">
                        <a:lnSpc>
                          <a:spcPct val="115000"/>
                        </a:lnSpc>
                        <a:spcBef>
                          <a:spcPts val="0"/>
                        </a:spcBef>
                        <a:spcAft>
                          <a:spcPts val="0"/>
                        </a:spcAft>
                      </a:pPr>
                      <a:r>
                        <a:rPr lang="en-US" sz="1800" dirty="0">
                          <a:effectLst/>
                        </a:rPr>
                        <a:t>2017 collection</a:t>
                      </a:r>
                      <a:endParaRPr lang="en-US" sz="1800" dirty="0">
                        <a:effectLst/>
                        <a:latin typeface="Calibri"/>
                        <a:ea typeface="Calibri"/>
                        <a:cs typeface="Arial"/>
                      </a:endParaRPr>
                    </a:p>
                  </a:txBody>
                  <a:tcPr marL="68580" marR="68580" marT="0" marB="0" anchor="b"/>
                </a:tc>
                <a:tc>
                  <a:txBody>
                    <a:bodyPr/>
                    <a:lstStyle/>
                    <a:p>
                      <a:pPr marL="0" marR="0" algn="r">
                        <a:lnSpc>
                          <a:spcPct val="115000"/>
                        </a:lnSpc>
                        <a:spcBef>
                          <a:spcPts val="0"/>
                        </a:spcBef>
                        <a:spcAft>
                          <a:spcPts val="0"/>
                        </a:spcAft>
                      </a:pPr>
                      <a:r>
                        <a:rPr lang="en-US" sz="1800" dirty="0">
                          <a:effectLst/>
                        </a:rPr>
                        <a:t>Total</a:t>
                      </a:r>
                      <a:endParaRPr lang="en-US" sz="1800" dirty="0">
                        <a:solidFill>
                          <a:schemeClr val="tx2"/>
                        </a:solidFill>
                        <a:effectLst/>
                        <a:latin typeface="Calibri"/>
                        <a:ea typeface="Calibri"/>
                        <a:cs typeface="Arial"/>
                      </a:endParaRPr>
                    </a:p>
                  </a:txBody>
                  <a:tcPr marL="68580" marR="68580" marT="0" marB="0" anchor="b"/>
                </a:tc>
                <a:extLst>
                  <a:ext uri="{0D108BD9-81ED-4DB2-BD59-A6C34878D82A}">
                    <a16:rowId xmlns:a16="http://schemas.microsoft.com/office/drawing/2014/main" val="10000"/>
                  </a:ext>
                </a:extLst>
              </a:tr>
              <a:tr h="715067">
                <a:tc>
                  <a:txBody>
                    <a:bodyPr/>
                    <a:lstStyle/>
                    <a:p>
                      <a:pPr marL="0" marR="0" algn="l">
                        <a:lnSpc>
                          <a:spcPct val="115000"/>
                        </a:lnSpc>
                        <a:spcBef>
                          <a:spcPts val="0"/>
                        </a:spcBef>
                        <a:spcAft>
                          <a:spcPts val="0"/>
                        </a:spcAft>
                      </a:pPr>
                      <a:r>
                        <a:rPr lang="en-US" sz="1800" dirty="0">
                          <a:effectLst/>
                        </a:rPr>
                        <a:t>Inbound calls</a:t>
                      </a:r>
                      <a:endParaRPr lang="en-US" sz="1800" dirty="0">
                        <a:effectLst/>
                        <a:latin typeface="Calibri"/>
                        <a:ea typeface="Calibri"/>
                        <a:cs typeface="Arial"/>
                      </a:endParaRPr>
                    </a:p>
                  </a:txBody>
                  <a:tcPr marL="68580" marR="68580" marT="0" marB="0" anchor="ctr"/>
                </a:tc>
                <a:tc>
                  <a:txBody>
                    <a:bodyPr/>
                    <a:lstStyle/>
                    <a:p>
                      <a:pPr algn="r"/>
                      <a:r>
                        <a:rPr lang="en-US" sz="1800" dirty="0"/>
                        <a:t>7,698</a:t>
                      </a:r>
                      <a:endParaRPr lang="en-US" sz="1800" b="0" dirty="0">
                        <a:solidFill>
                          <a:sysClr val="windowText" lastClr="000000"/>
                        </a:solidFill>
                        <a:latin typeface="+mj-lt"/>
                      </a:endParaRPr>
                    </a:p>
                  </a:txBody>
                  <a:tcPr anchor="ctr"/>
                </a:tc>
                <a:tc>
                  <a:txBody>
                    <a:bodyPr/>
                    <a:lstStyle/>
                    <a:p>
                      <a:pPr algn="r"/>
                      <a:r>
                        <a:rPr lang="en-US" sz="1800" dirty="0"/>
                        <a:t>10,857</a:t>
                      </a:r>
                      <a:endParaRPr lang="en-US" sz="1800" b="0" dirty="0">
                        <a:solidFill>
                          <a:sysClr val="windowText" lastClr="000000"/>
                        </a:solidFill>
                        <a:latin typeface="+mj-lt"/>
                      </a:endParaRPr>
                    </a:p>
                  </a:txBody>
                  <a:tcPr anchor="ctr"/>
                </a:tc>
                <a:tc>
                  <a:txBody>
                    <a:bodyPr/>
                    <a:lstStyle/>
                    <a:p>
                      <a:pPr algn="r"/>
                      <a:r>
                        <a:rPr lang="en-US" sz="1800" dirty="0"/>
                        <a:t>8,800*</a:t>
                      </a:r>
                    </a:p>
                  </a:txBody>
                  <a:tcPr anchor="ctr"/>
                </a:tc>
                <a:tc>
                  <a:txBody>
                    <a:bodyPr/>
                    <a:lstStyle/>
                    <a:p>
                      <a:pPr algn="r"/>
                      <a:r>
                        <a:rPr lang="en-US" sz="1800" dirty="0"/>
                        <a:t>27,355*</a:t>
                      </a:r>
                      <a:endParaRPr lang="en-US" sz="1800" b="0" dirty="0">
                        <a:solidFill>
                          <a:sysClr val="windowText" lastClr="000000"/>
                        </a:solidFill>
                        <a:latin typeface="+mj-lt"/>
                      </a:endParaRPr>
                    </a:p>
                  </a:txBody>
                  <a:tcPr anchor="ctr"/>
                </a:tc>
                <a:extLst>
                  <a:ext uri="{0D108BD9-81ED-4DB2-BD59-A6C34878D82A}">
                    <a16:rowId xmlns:a16="http://schemas.microsoft.com/office/drawing/2014/main" val="10001"/>
                  </a:ext>
                </a:extLst>
              </a:tr>
              <a:tr h="715067">
                <a:tc>
                  <a:txBody>
                    <a:bodyPr/>
                    <a:lstStyle/>
                    <a:p>
                      <a:pPr marL="0" marR="0" algn="l">
                        <a:lnSpc>
                          <a:spcPct val="115000"/>
                        </a:lnSpc>
                        <a:spcBef>
                          <a:spcPts val="0"/>
                        </a:spcBef>
                        <a:spcAft>
                          <a:spcPts val="0"/>
                        </a:spcAft>
                      </a:pPr>
                      <a:r>
                        <a:rPr lang="en-US" sz="1800" dirty="0">
                          <a:effectLst/>
                        </a:rPr>
                        <a:t>Outbound calls</a:t>
                      </a:r>
                      <a:endParaRPr lang="en-US" sz="1800" dirty="0">
                        <a:effectLst/>
                        <a:latin typeface="Calibri"/>
                        <a:ea typeface="Calibri"/>
                        <a:cs typeface="Arial"/>
                      </a:endParaRPr>
                    </a:p>
                  </a:txBody>
                  <a:tcPr marL="68580" marR="68580" marT="0" marB="0" anchor="ctr"/>
                </a:tc>
                <a:tc>
                  <a:txBody>
                    <a:bodyPr/>
                    <a:lstStyle/>
                    <a:p>
                      <a:pPr algn="r"/>
                      <a:r>
                        <a:rPr lang="en-US" sz="1800" dirty="0"/>
                        <a:t>7,562</a:t>
                      </a:r>
                      <a:endParaRPr lang="en-US" sz="1800" b="0" dirty="0">
                        <a:solidFill>
                          <a:sysClr val="windowText" lastClr="000000"/>
                        </a:solidFill>
                        <a:latin typeface="+mj-lt"/>
                      </a:endParaRPr>
                    </a:p>
                  </a:txBody>
                  <a:tcPr anchor="ctr"/>
                </a:tc>
                <a:tc>
                  <a:txBody>
                    <a:bodyPr/>
                    <a:lstStyle/>
                    <a:p>
                      <a:pPr algn="r"/>
                      <a:r>
                        <a:rPr lang="en-US" sz="1800" b="0" dirty="0">
                          <a:solidFill>
                            <a:schemeClr val="dk1"/>
                          </a:solidFill>
                          <a:latin typeface="+mn-lt"/>
                        </a:rPr>
                        <a:t>8,152</a:t>
                      </a:r>
                      <a:endParaRPr lang="en-US" sz="1800" b="0" dirty="0">
                        <a:solidFill>
                          <a:sysClr val="windowText" lastClr="000000"/>
                        </a:solidFill>
                        <a:latin typeface="+mj-lt"/>
                      </a:endParaRPr>
                    </a:p>
                  </a:txBody>
                  <a:tcPr anchor="ctr"/>
                </a:tc>
                <a:tc>
                  <a:txBody>
                    <a:bodyPr/>
                    <a:lstStyle/>
                    <a:p>
                      <a:pPr algn="r"/>
                      <a:r>
                        <a:rPr lang="en-US" sz="1800" dirty="0"/>
                        <a:t>8,100*</a:t>
                      </a:r>
                    </a:p>
                  </a:txBody>
                  <a:tcPr anchor="ctr"/>
                </a:tc>
                <a:tc>
                  <a:txBody>
                    <a:bodyPr/>
                    <a:lstStyle/>
                    <a:p>
                      <a:pPr algn="r"/>
                      <a:r>
                        <a:rPr lang="en-US" sz="1800" dirty="0"/>
                        <a:t>23,814*</a:t>
                      </a:r>
                      <a:endParaRPr lang="en-US" sz="1800" b="0" dirty="0">
                        <a:solidFill>
                          <a:sysClr val="windowText" lastClr="000000"/>
                        </a:solidFill>
                        <a:latin typeface="+mj-lt"/>
                      </a:endParaRPr>
                    </a:p>
                  </a:txBody>
                  <a:tcPr anchor="ctr"/>
                </a:tc>
                <a:extLst>
                  <a:ext uri="{0D108BD9-81ED-4DB2-BD59-A6C34878D82A}">
                    <a16:rowId xmlns:a16="http://schemas.microsoft.com/office/drawing/2014/main" val="10002"/>
                  </a:ext>
                </a:extLst>
              </a:tr>
              <a:tr h="1072600">
                <a:tc>
                  <a:txBody>
                    <a:bodyPr/>
                    <a:lstStyle/>
                    <a:p>
                      <a:pPr marL="0" marR="0" algn="l">
                        <a:lnSpc>
                          <a:spcPct val="115000"/>
                        </a:lnSpc>
                        <a:spcBef>
                          <a:spcPts val="200"/>
                        </a:spcBef>
                        <a:spcAft>
                          <a:spcPts val="0"/>
                        </a:spcAft>
                      </a:pPr>
                      <a:r>
                        <a:rPr lang="en-US" sz="1800" dirty="0">
                          <a:effectLst/>
                        </a:rPr>
                        <a:t>Number of emails received</a:t>
                      </a:r>
                      <a:endParaRPr lang="en-US" sz="1800" dirty="0">
                        <a:effectLst/>
                        <a:latin typeface="Calibri"/>
                        <a:ea typeface="Calibri"/>
                        <a:cs typeface="Arial"/>
                      </a:endParaRPr>
                    </a:p>
                  </a:txBody>
                  <a:tcPr marL="68580" marR="68580" marT="0" marB="0" anchor="ctr"/>
                </a:tc>
                <a:tc>
                  <a:txBody>
                    <a:bodyPr/>
                    <a:lstStyle/>
                    <a:p>
                      <a:pPr algn="r"/>
                      <a:r>
                        <a:rPr lang="en-US" sz="1800" dirty="0"/>
                        <a:t>4,383</a:t>
                      </a:r>
                    </a:p>
                  </a:txBody>
                  <a:tcPr anchor="ctr"/>
                </a:tc>
                <a:tc>
                  <a:txBody>
                    <a:bodyPr/>
                    <a:lstStyle/>
                    <a:p>
                      <a:pPr algn="r"/>
                      <a:r>
                        <a:rPr lang="en-US" sz="1800" dirty="0"/>
                        <a:t>5,721</a:t>
                      </a:r>
                      <a:endParaRPr lang="en-US" sz="1800" b="0" dirty="0">
                        <a:solidFill>
                          <a:sysClr val="windowText" lastClr="000000"/>
                        </a:solidFill>
                        <a:latin typeface="+mj-lt"/>
                      </a:endParaRPr>
                    </a:p>
                  </a:txBody>
                  <a:tcPr anchor="ctr"/>
                </a:tc>
                <a:tc>
                  <a:txBody>
                    <a:bodyPr/>
                    <a:lstStyle/>
                    <a:p>
                      <a:pPr algn="r"/>
                      <a:r>
                        <a:rPr lang="en-US" sz="1800" dirty="0"/>
                        <a:t>6,200*</a:t>
                      </a:r>
                    </a:p>
                  </a:txBody>
                  <a:tcPr anchor="ctr"/>
                </a:tc>
                <a:tc>
                  <a:txBody>
                    <a:bodyPr/>
                    <a:lstStyle/>
                    <a:p>
                      <a:pPr algn="r"/>
                      <a:r>
                        <a:rPr lang="en-US" sz="1800" dirty="0"/>
                        <a:t>16,304*</a:t>
                      </a:r>
                      <a:endParaRPr lang="en-US" sz="1800" b="0" dirty="0">
                        <a:solidFill>
                          <a:sysClr val="windowText" lastClr="000000"/>
                        </a:solidFill>
                        <a:latin typeface="+mj-lt"/>
                      </a:endParaRPr>
                    </a:p>
                  </a:txBody>
                  <a:tcPr anchor="ctr"/>
                </a:tc>
                <a:extLst>
                  <a:ext uri="{0D108BD9-81ED-4DB2-BD59-A6C34878D82A}">
                    <a16:rowId xmlns:a16="http://schemas.microsoft.com/office/drawing/2014/main" val="10003"/>
                  </a:ext>
                </a:extLst>
              </a:tr>
              <a:tr h="420290">
                <a:tc>
                  <a:txBody>
                    <a:bodyPr/>
                    <a:lstStyle/>
                    <a:p>
                      <a:pPr marL="457200" marR="0" indent="0" algn="l">
                        <a:lnSpc>
                          <a:spcPct val="115000"/>
                        </a:lnSpc>
                        <a:spcBef>
                          <a:spcPts val="0"/>
                        </a:spcBef>
                        <a:spcAft>
                          <a:spcPts val="0"/>
                        </a:spcAft>
                      </a:pPr>
                      <a:r>
                        <a:rPr lang="en-US" sz="1800" dirty="0">
                          <a:effectLst/>
                        </a:rPr>
                        <a:t>Total</a:t>
                      </a:r>
                      <a:endParaRPr lang="en-US" sz="1800" dirty="0">
                        <a:effectLst/>
                        <a:latin typeface="Calibri"/>
                        <a:ea typeface="Calibri"/>
                        <a:cs typeface="Arial"/>
                      </a:endParaRPr>
                    </a:p>
                  </a:txBody>
                  <a:tcPr marL="68580" marR="68580" marT="0" marB="0" anchor="ctr"/>
                </a:tc>
                <a:tc>
                  <a:txBody>
                    <a:bodyPr/>
                    <a:lstStyle/>
                    <a:p>
                      <a:pPr algn="r"/>
                      <a:r>
                        <a:rPr lang="en-US" sz="1800" b="0" dirty="0">
                          <a:solidFill>
                            <a:schemeClr val="dk1"/>
                          </a:solidFill>
                          <a:latin typeface="+mn-lt"/>
                        </a:rPr>
                        <a:t>19,643</a:t>
                      </a:r>
                      <a:endParaRPr lang="en-US" sz="1800" b="0" dirty="0">
                        <a:solidFill>
                          <a:sysClr val="windowText" lastClr="000000"/>
                        </a:solidFill>
                        <a:latin typeface="+mj-lt"/>
                      </a:endParaRPr>
                    </a:p>
                  </a:txBody>
                  <a:tcPr anchor="ctr"/>
                </a:tc>
                <a:tc>
                  <a:txBody>
                    <a:bodyPr/>
                    <a:lstStyle/>
                    <a:p>
                      <a:pPr algn="r"/>
                      <a:r>
                        <a:rPr lang="en-US" sz="1800" dirty="0"/>
                        <a:t>24,730</a:t>
                      </a:r>
                      <a:endParaRPr lang="en-US" sz="1800" b="0" dirty="0">
                        <a:solidFill>
                          <a:sysClr val="windowText" lastClr="000000"/>
                        </a:solidFill>
                        <a:latin typeface="+mj-lt"/>
                      </a:endParaRPr>
                    </a:p>
                  </a:txBody>
                  <a:tcPr anchor="ctr"/>
                </a:tc>
                <a:tc>
                  <a:txBody>
                    <a:bodyPr/>
                    <a:lstStyle/>
                    <a:p>
                      <a:pPr algn="r"/>
                      <a:r>
                        <a:rPr lang="en-US" sz="1800" dirty="0"/>
                        <a:t>23,100*</a:t>
                      </a:r>
                    </a:p>
                  </a:txBody>
                  <a:tcPr anchor="ctr"/>
                </a:tc>
                <a:tc>
                  <a:txBody>
                    <a:bodyPr/>
                    <a:lstStyle/>
                    <a:p>
                      <a:pPr algn="r"/>
                      <a:r>
                        <a:rPr lang="en-US" sz="1800" dirty="0"/>
                        <a:t>67,473*</a:t>
                      </a:r>
                      <a:endParaRPr lang="en-US" sz="1800" b="0" dirty="0">
                        <a:solidFill>
                          <a:sysClr val="windowText" lastClr="000000"/>
                        </a:solidFill>
                        <a:latin typeface="+mj-lt"/>
                      </a:endParaRPr>
                    </a:p>
                  </a:txBody>
                  <a:tcPr anchor="ctr"/>
                </a:tc>
                <a:extLst>
                  <a:ext uri="{0D108BD9-81ED-4DB2-BD59-A6C34878D82A}">
                    <a16:rowId xmlns:a16="http://schemas.microsoft.com/office/drawing/2014/main" val="10004"/>
                  </a:ext>
                </a:extLst>
              </a:tr>
            </a:tbl>
          </a:graphicData>
        </a:graphic>
      </p:graphicFrame>
      <p:sp>
        <p:nvSpPr>
          <p:cNvPr id="7" name="TextBox 6"/>
          <p:cNvSpPr txBox="1"/>
          <p:nvPr/>
        </p:nvSpPr>
        <p:spPr>
          <a:xfrm>
            <a:off x="1022023" y="5529368"/>
            <a:ext cx="4568952" cy="369332"/>
          </a:xfrm>
          <a:prstGeom prst="rect">
            <a:avLst/>
          </a:prstGeom>
          <a:noFill/>
        </p:spPr>
        <p:txBody>
          <a:bodyPr wrap="square" rtlCol="0">
            <a:spAutoFit/>
          </a:bodyPr>
          <a:lstStyle/>
          <a:p>
            <a:r>
              <a:rPr lang="en-US" dirty="0"/>
              <a:t>* Projected</a:t>
            </a:r>
          </a:p>
        </p:txBody>
      </p:sp>
      <p:sp>
        <p:nvSpPr>
          <p:cNvPr id="3" name="Slide Number Placeholder 2"/>
          <p:cNvSpPr>
            <a:spLocks noGrp="1"/>
          </p:cNvSpPr>
          <p:nvPr>
            <p:ph type="sldNum" sz="quarter" idx="10"/>
          </p:nvPr>
        </p:nvSpPr>
        <p:spPr/>
        <p:txBody>
          <a:bodyPr/>
          <a:lstStyle/>
          <a:p>
            <a:fld id="{D4325D4D-289E-48C1-B277-2BEB492A7D19}" type="slidenum">
              <a:rPr lang="en-US" smtClean="0"/>
              <a:pPr/>
              <a:t>134</a:t>
            </a:fld>
            <a:endParaRPr lang="en-US" dirty="0"/>
          </a:p>
        </p:txBody>
      </p:sp>
    </p:spTree>
    <p:extLst>
      <p:ext uri="{BB962C8B-B14F-4D97-AF65-F5344CB8AC3E}">
        <p14:creationId xmlns:p14="http://schemas.microsoft.com/office/powerpoint/2010/main" val="29108376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a:t>
            </a:r>
          </a:p>
        </p:txBody>
      </p:sp>
      <p:sp>
        <p:nvSpPr>
          <p:cNvPr id="3" name="Text Placeholder 2"/>
          <p:cNvSpPr>
            <a:spLocks noGrp="1"/>
          </p:cNvSpPr>
          <p:nvPr>
            <p:ph type="body" idx="1"/>
          </p:nvPr>
        </p:nvSpPr>
        <p:spPr/>
        <p:txBody>
          <a:bodyPr/>
          <a:lstStyle/>
          <a:p>
            <a:r>
              <a:rPr lang="en-US" dirty="0"/>
              <a:t>Tinsley Smith, Association for Institutional Research</a:t>
            </a:r>
          </a:p>
          <a:p>
            <a:r>
              <a:rPr lang="en-US" dirty="0"/>
              <a:t>Resources</a:t>
            </a:r>
          </a:p>
        </p:txBody>
      </p:sp>
    </p:spTree>
    <p:extLst>
      <p:ext uri="{BB962C8B-B14F-4D97-AF65-F5344CB8AC3E}">
        <p14:creationId xmlns:p14="http://schemas.microsoft.com/office/powerpoint/2010/main" val="1598987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Distance Learning Dataset Training System (DLDT)</a:t>
            </a:r>
          </a:p>
        </p:txBody>
      </p:sp>
      <p:sp>
        <p:nvSpPr>
          <p:cNvPr id="5" name="Content Placeholder 4"/>
          <p:cNvSpPr>
            <a:spLocks noGrp="1"/>
          </p:cNvSpPr>
          <p:nvPr>
            <p:ph sz="half" idx="1"/>
          </p:nvPr>
        </p:nvSpPr>
        <p:spPr>
          <a:xfrm>
            <a:off x="457200" y="1600200"/>
            <a:ext cx="4551528" cy="4525963"/>
          </a:xfrm>
        </p:spPr>
        <p:txBody>
          <a:bodyPr>
            <a:noAutofit/>
          </a:bodyPr>
          <a:lstStyle/>
          <a:p>
            <a:pPr marL="0" indent="0">
              <a:buNone/>
            </a:pPr>
            <a:r>
              <a:rPr lang="en-US" sz="2200" dirty="0"/>
              <a:t>Introduction to the Integrated Postsecondary Education Data System (IPEDS)</a:t>
            </a:r>
          </a:p>
          <a:p>
            <a:endParaRPr lang="en-US" sz="600" dirty="0"/>
          </a:p>
          <a:p>
            <a:pPr marL="0" indent="0">
              <a:buNone/>
            </a:pPr>
            <a:r>
              <a:rPr lang="en-US" sz="2200" dirty="0"/>
              <a:t>Getting Started with the IPEDS Data</a:t>
            </a:r>
          </a:p>
          <a:p>
            <a:endParaRPr lang="en-US" sz="600" dirty="0"/>
          </a:p>
          <a:p>
            <a:pPr marL="0" indent="0">
              <a:buNone/>
            </a:pPr>
            <a:r>
              <a:rPr lang="en-US" sz="2200" dirty="0"/>
              <a:t>Data Collected Through the IPEDS</a:t>
            </a:r>
          </a:p>
          <a:p>
            <a:endParaRPr lang="en-US" sz="600" dirty="0"/>
          </a:p>
          <a:p>
            <a:pPr marL="0" indent="0">
              <a:buNone/>
            </a:pPr>
            <a:r>
              <a:rPr lang="en-US" sz="2200" dirty="0"/>
              <a:t>IPEDS Statutory Requirements, Data Collection Procedures, Universe, Levels of Analysis, and Missing Data</a:t>
            </a:r>
          </a:p>
          <a:p>
            <a:endParaRPr lang="en-US" sz="600" dirty="0"/>
          </a:p>
          <a:p>
            <a:pPr marL="0" indent="0">
              <a:buNone/>
            </a:pPr>
            <a:r>
              <a:rPr lang="en-US" sz="2200" dirty="0"/>
              <a:t>Considerations for Analysis of IPEDS Data</a:t>
            </a:r>
          </a:p>
        </p:txBody>
      </p:sp>
      <p:sp>
        <p:nvSpPr>
          <p:cNvPr id="7" name="TextBox 6"/>
          <p:cNvSpPr txBox="1"/>
          <p:nvPr/>
        </p:nvSpPr>
        <p:spPr>
          <a:xfrm>
            <a:off x="5104262" y="4053385"/>
            <a:ext cx="3705222" cy="1015663"/>
          </a:xfrm>
          <a:prstGeom prst="rect">
            <a:avLst/>
          </a:prstGeom>
          <a:noFill/>
        </p:spPr>
        <p:txBody>
          <a:bodyPr wrap="square" rtlCol="0">
            <a:spAutoFit/>
          </a:bodyPr>
          <a:lstStyle/>
          <a:p>
            <a:pPr algn="ctr"/>
            <a:r>
              <a:rPr lang="en-US" sz="2000" b="1" dirty="0"/>
              <a:t>Available on the IPEDS Use the Data page under the ‘Overview of IPEDS Data’ link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738" y="1734401"/>
            <a:ext cx="3706062" cy="2169997"/>
          </a:xfrm>
          <a:prstGeom prst="rect">
            <a:avLst/>
          </a:prstGeom>
        </p:spPr>
      </p:pic>
    </p:spTree>
    <p:extLst>
      <p:ext uri="{BB962C8B-B14F-4D97-AF65-F5344CB8AC3E}">
        <p14:creationId xmlns:p14="http://schemas.microsoft.com/office/powerpoint/2010/main" val="2256611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a:t>Training</a:t>
            </a:r>
          </a:p>
        </p:txBody>
      </p:sp>
      <p:sp>
        <p:nvSpPr>
          <p:cNvPr id="3075" name="Content Placeholder 2"/>
          <p:cNvSpPr>
            <a:spLocks noGrp="1"/>
          </p:cNvSpPr>
          <p:nvPr>
            <p:ph idx="1"/>
          </p:nvPr>
        </p:nvSpPr>
        <p:spPr>
          <a:xfrm>
            <a:off x="457200" y="972126"/>
            <a:ext cx="8229600" cy="5022273"/>
          </a:xfrm>
        </p:spPr>
        <p:txBody>
          <a:bodyPr>
            <a:normAutofit lnSpcReduction="10000"/>
          </a:bodyPr>
          <a:lstStyle/>
          <a:p>
            <a:pPr eaLnBrk="1" hangingPunct="1">
              <a:buFont typeface="Arial" panose="020B0604020202020204" pitchFamily="34" charset="0"/>
              <a:buChar char="•"/>
              <a:defRPr/>
            </a:pPr>
            <a:r>
              <a:rPr lang="en-US" dirty="0"/>
              <a:t>Association for Institutional Research (AIR)</a:t>
            </a:r>
          </a:p>
          <a:p>
            <a:pPr lvl="1" eaLnBrk="1" hangingPunct="1">
              <a:buFont typeface="Arial" panose="020B0604020202020204" pitchFamily="34" charset="0"/>
              <a:buChar char="–"/>
              <a:defRPr/>
            </a:pPr>
            <a:r>
              <a:rPr lang="en-US" dirty="0"/>
              <a:t>Holds the subcontract for IPEDS training</a:t>
            </a:r>
          </a:p>
          <a:p>
            <a:pPr lvl="1" eaLnBrk="1" hangingPunct="1">
              <a:buFont typeface="Arial" panose="020B0604020202020204" pitchFamily="34" charset="0"/>
              <a:buChar char="–"/>
              <a:defRPr/>
            </a:pPr>
            <a:r>
              <a:rPr lang="en-US" dirty="0"/>
              <a:t>Provides training in a variety of modalities:</a:t>
            </a:r>
          </a:p>
          <a:p>
            <a:pPr lvl="2" eaLnBrk="1" hangingPunct="1">
              <a:buFont typeface="Arial" panose="020B0604020202020204" pitchFamily="34" charset="0"/>
              <a:buChar char="•"/>
              <a:defRPr/>
            </a:pPr>
            <a:r>
              <a:rPr lang="en-US" dirty="0"/>
              <a:t>Face-to-Face IPEDS Workshops</a:t>
            </a:r>
          </a:p>
          <a:p>
            <a:pPr lvl="2" eaLnBrk="1" hangingPunct="1">
              <a:buFont typeface="Arial" panose="020B0604020202020204" pitchFamily="34" charset="0"/>
              <a:buChar char="•"/>
              <a:defRPr/>
            </a:pPr>
            <a:r>
              <a:rPr lang="en-US" dirty="0"/>
              <a:t>Online IPEDS Video Tutorials</a:t>
            </a:r>
          </a:p>
          <a:p>
            <a:pPr lvl="2" eaLnBrk="1" hangingPunct="1">
              <a:buFont typeface="Arial" panose="020B0604020202020204" pitchFamily="34" charset="0"/>
              <a:buChar char="•"/>
              <a:defRPr/>
            </a:pPr>
            <a:r>
              <a:rPr lang="en-US" dirty="0"/>
              <a:t>Online IPEDS Keyholder Courses</a:t>
            </a:r>
          </a:p>
          <a:p>
            <a:pPr lvl="2" eaLnBrk="1" hangingPunct="1">
              <a:buFont typeface="Arial" panose="020B0604020202020204" pitchFamily="34" charset="0"/>
              <a:buChar char="•"/>
              <a:defRPr/>
            </a:pPr>
            <a:r>
              <a:rPr lang="en-US" dirty="0"/>
              <a:t>NCES Data Institute (NDI)</a:t>
            </a:r>
          </a:p>
          <a:p>
            <a:pPr marL="914400" lvl="2" indent="0" eaLnBrk="1" hangingPunct="1">
              <a:buFont typeface="Arial" panose="020B0604020202020204" pitchFamily="34" charset="0"/>
              <a:buNone/>
              <a:defRPr/>
            </a:pPr>
            <a:endParaRPr lang="en-US" dirty="0">
              <a:hlinkClick r:id="" action="ppaction://noaction"/>
            </a:endParaRPr>
          </a:p>
          <a:p>
            <a:pPr marL="914400" lvl="2" indent="0" eaLnBrk="1" hangingPunct="1">
              <a:buFont typeface="Arial" panose="020B0604020202020204" pitchFamily="34" charset="0"/>
              <a:buNone/>
              <a:defRPr/>
            </a:pPr>
            <a:endParaRPr lang="en-US" dirty="0">
              <a:hlinkClick r:id="" action="ppaction://noaction"/>
            </a:endParaRPr>
          </a:p>
          <a:p>
            <a:pPr marL="0" lvl="2" indent="0" algn="ctr" eaLnBrk="1" hangingPunct="1">
              <a:buFont typeface="Arial" panose="020B0604020202020204" pitchFamily="34" charset="0"/>
              <a:buNone/>
              <a:defRPr/>
            </a:pPr>
            <a:endParaRPr lang="en-US" dirty="0">
              <a:hlinkClick r:id="" action="ppaction://noaction"/>
            </a:endParaRPr>
          </a:p>
          <a:p>
            <a:pPr marL="0" lvl="2" indent="0" algn="ctr" eaLnBrk="1" hangingPunct="1">
              <a:buFont typeface="Arial" panose="020B0604020202020204" pitchFamily="34" charset="0"/>
              <a:buNone/>
              <a:defRPr/>
            </a:pPr>
            <a:r>
              <a:rPr lang="en-US" dirty="0">
                <a:hlinkClick r:id="" action="ppaction://noaction"/>
              </a:rPr>
              <a:t>www.airweb.org/IPEDS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512" y="4084043"/>
            <a:ext cx="2474976" cy="1194816"/>
          </a:xfrm>
          <a:prstGeom prst="rect">
            <a:avLst/>
          </a:prstGeom>
        </p:spPr>
      </p:pic>
    </p:spTree>
    <p:extLst>
      <p:ext uri="{BB962C8B-B14F-4D97-AF65-F5344CB8AC3E}">
        <p14:creationId xmlns:p14="http://schemas.microsoft.com/office/powerpoint/2010/main" val="23708778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160"/>
            <a:ext cx="8229600" cy="1143000"/>
          </a:xfrm>
        </p:spPr>
        <p:txBody>
          <a:bodyPr/>
          <a:lstStyle/>
          <a:p>
            <a:r>
              <a:rPr lang="en-US" dirty="0"/>
              <a:t>AIR’s IPEDS Educator Cohort</a:t>
            </a:r>
          </a:p>
        </p:txBody>
      </p:sp>
      <p:sp>
        <p:nvSpPr>
          <p:cNvPr id="6" name="Content Placeholder 5"/>
          <p:cNvSpPr>
            <a:spLocks noGrp="1"/>
          </p:cNvSpPr>
          <p:nvPr>
            <p:ph sz="half" idx="2"/>
          </p:nvPr>
        </p:nvSpPr>
        <p:spPr>
          <a:xfrm>
            <a:off x="154193" y="1390734"/>
            <a:ext cx="4295888" cy="4525963"/>
          </a:xfrm>
        </p:spPr>
        <p:txBody>
          <a:bodyPr>
            <a:normAutofit/>
          </a:bodyPr>
          <a:lstStyle/>
          <a:p>
            <a:r>
              <a:rPr lang="en-US" dirty="0"/>
              <a:t>30 higher education professionals from different sectors and regions of the country</a:t>
            </a:r>
          </a:p>
          <a:p>
            <a:r>
              <a:rPr lang="en-US" dirty="0"/>
              <a:t>State coordinators make great IPEDS Educators, contact Tinsley Smith at AIR for more information </a:t>
            </a:r>
          </a:p>
        </p:txBody>
      </p:sp>
      <p:pic>
        <p:nvPicPr>
          <p:cNvPr id="7" name="Picture 6"/>
          <p:cNvPicPr>
            <a:picLocks noChangeAspect="1"/>
          </p:cNvPicPr>
          <p:nvPr/>
        </p:nvPicPr>
        <p:blipFill rotWithShape="1">
          <a:blip r:embed="rId2"/>
          <a:srcRect l="51313"/>
          <a:stretch/>
        </p:blipFill>
        <p:spPr>
          <a:xfrm>
            <a:off x="4336473" y="1390734"/>
            <a:ext cx="4451928" cy="4250587"/>
          </a:xfrm>
          <a:prstGeom prst="rect">
            <a:avLst/>
          </a:prstGeom>
          <a:ln>
            <a:solidFill>
              <a:schemeClr val="tx1"/>
            </a:solidFill>
          </a:ln>
        </p:spPr>
      </p:pic>
    </p:spTree>
    <p:extLst>
      <p:ext uri="{BB962C8B-B14F-4D97-AF65-F5344CB8AC3E}">
        <p14:creationId xmlns:p14="http://schemas.microsoft.com/office/powerpoint/2010/main" val="5757896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Educator Roles &amp; Opportunities - Based on Experience and Expertise</a:t>
            </a:r>
          </a:p>
        </p:txBody>
      </p:sp>
      <p:graphicFrame>
        <p:nvGraphicFramePr>
          <p:cNvPr id="8" name="Content Placeholder 4"/>
          <p:cNvGraphicFramePr>
            <a:graphicFrameLocks/>
          </p:cNvGraphicFramePr>
          <p:nvPr>
            <p:extLst/>
          </p:nvPr>
        </p:nvGraphicFramePr>
        <p:xfrm>
          <a:off x="457200" y="1368425"/>
          <a:ext cx="8229600" cy="4757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1246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Origins of changes</a:t>
            </a:r>
          </a:p>
        </p:txBody>
      </p:sp>
      <p:sp>
        <p:nvSpPr>
          <p:cNvPr id="3" name="Content Placeholder 2"/>
          <p:cNvSpPr>
            <a:spLocks noGrp="1"/>
          </p:cNvSpPr>
          <p:nvPr>
            <p:ph type="body" idx="1"/>
          </p:nvPr>
        </p:nvSpPr>
        <p:spPr/>
        <p:txBody>
          <a:bodyPr/>
          <a:lstStyle/>
          <a:p>
            <a:pPr>
              <a:spcBef>
                <a:spcPts val="0"/>
              </a:spcBef>
            </a:pPr>
            <a:r>
              <a:rPr lang="en-US" dirty="0"/>
              <a:t>Tara Lawley</a:t>
            </a:r>
          </a:p>
          <a:p>
            <a:pPr>
              <a:spcBef>
                <a:spcPts val="0"/>
              </a:spcBef>
            </a:pPr>
            <a:r>
              <a:rPr lang="en-US" dirty="0"/>
              <a:t>Notes from 2016-17 Collection</a:t>
            </a:r>
          </a:p>
        </p:txBody>
      </p:sp>
    </p:spTree>
    <p:extLst>
      <p:ext uri="{BB962C8B-B14F-4D97-AF65-F5344CB8AC3E}">
        <p14:creationId xmlns:p14="http://schemas.microsoft.com/office/powerpoint/2010/main" val="33788102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Face-to-Face Workshops</a:t>
            </a:r>
          </a:p>
        </p:txBody>
      </p:sp>
      <p:graphicFrame>
        <p:nvGraphicFramePr>
          <p:cNvPr id="9" name="Diagram 8"/>
          <p:cNvGraphicFramePr/>
          <p:nvPr>
            <p:extLst/>
          </p:nvPr>
        </p:nvGraphicFramePr>
        <p:xfrm>
          <a:off x="381000" y="918874"/>
          <a:ext cx="8382000" cy="4602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47261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2015-16 Workshop Locations</a:t>
            </a:r>
          </a:p>
        </p:txBody>
      </p:sp>
      <p:sp>
        <p:nvSpPr>
          <p:cNvPr id="3" name="Content Placeholder 2"/>
          <p:cNvSpPr>
            <a:spLocks noGrp="1"/>
          </p:cNvSpPr>
          <p:nvPr>
            <p:ph idx="1"/>
          </p:nvPr>
        </p:nvSpPr>
        <p:spPr>
          <a:xfrm>
            <a:off x="457200" y="937347"/>
            <a:ext cx="8229600" cy="4708525"/>
          </a:xfrm>
        </p:spPr>
        <p:txBody>
          <a:bodyPr/>
          <a:lstStyle/>
          <a:p>
            <a:r>
              <a:rPr lang="en-US" sz="2000" dirty="0"/>
              <a:t>741 participants, including over 450 keyholders and coordinators</a:t>
            </a:r>
          </a:p>
          <a:p>
            <a:r>
              <a:rPr lang="en-US" sz="2000" dirty="0"/>
              <a:t>94% of attendees agreed or strongly agreed that the workshop improved their knowledge of IPEDS</a:t>
            </a:r>
          </a:p>
          <a:p>
            <a:endParaRPr lang="en-US" dirty="0"/>
          </a:p>
        </p:txBody>
      </p:sp>
      <p:pic>
        <p:nvPicPr>
          <p:cNvPr id="5" name="Picture 4"/>
          <p:cNvPicPr>
            <a:picLocks noChangeAspect="1"/>
          </p:cNvPicPr>
          <p:nvPr/>
        </p:nvPicPr>
        <p:blipFill rotWithShape="1">
          <a:blip r:embed="rId2"/>
          <a:srcRect b="3951"/>
          <a:stretch/>
        </p:blipFill>
        <p:spPr bwMode="auto">
          <a:xfrm>
            <a:off x="1011111" y="1924335"/>
            <a:ext cx="7126125" cy="3721537"/>
          </a:xfrm>
          <a:prstGeom prst="rect">
            <a:avLst/>
          </a:prstGeom>
          <a:ln>
            <a:solidFill>
              <a:schemeClr val="tx1"/>
            </a:solidFill>
          </a:ln>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2462212" y="5653035"/>
            <a:ext cx="4219575" cy="361950"/>
          </a:xfrm>
          <a:prstGeom prst="rect">
            <a:avLst/>
          </a:prstGeom>
        </p:spPr>
      </p:pic>
    </p:spTree>
    <p:extLst>
      <p:ext uri="{BB962C8B-B14F-4D97-AF65-F5344CB8AC3E}">
        <p14:creationId xmlns:p14="http://schemas.microsoft.com/office/powerpoint/2010/main" val="22475202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Video Tutorials</a:t>
            </a:r>
          </a:p>
        </p:txBody>
      </p:sp>
      <p:graphicFrame>
        <p:nvGraphicFramePr>
          <p:cNvPr id="7" name="Content Placeholder 4"/>
          <p:cNvGraphicFramePr>
            <a:graphicFrameLocks/>
          </p:cNvGraphicFramePr>
          <p:nvPr>
            <p:extLst/>
          </p:nvPr>
        </p:nvGraphicFramePr>
        <p:xfrm>
          <a:off x="3191596" y="905165"/>
          <a:ext cx="5679931" cy="509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272473" y="905165"/>
            <a:ext cx="3551382" cy="2092881"/>
          </a:xfrm>
          <a:prstGeom prst="rect">
            <a:avLst/>
          </a:prstGeom>
        </p:spPr>
        <p:txBody>
          <a:bodyPr wrap="square">
            <a:spAutoFit/>
          </a:bodyPr>
          <a:lstStyle/>
          <a:p>
            <a:r>
              <a:rPr lang="en-US" sz="2800" dirty="0"/>
              <a:t>90 video tutorials</a:t>
            </a:r>
          </a:p>
          <a:p>
            <a:pPr lvl="1"/>
            <a:r>
              <a:rPr lang="en-US" sz="2800" dirty="0"/>
              <a:t>Over 6 ½ hours of educational content</a:t>
            </a:r>
          </a:p>
          <a:p>
            <a:pPr lvl="1"/>
            <a:r>
              <a:rPr lang="en-US" sz="2800" dirty="0"/>
              <a:t>19,094 page views</a:t>
            </a:r>
          </a:p>
          <a:p>
            <a:pPr lvl="1"/>
            <a:endParaRPr lang="en-US" dirty="0"/>
          </a:p>
        </p:txBody>
      </p:sp>
    </p:spTree>
    <p:extLst>
      <p:ext uri="{BB962C8B-B14F-4D97-AF65-F5344CB8AC3E}">
        <p14:creationId xmlns:p14="http://schemas.microsoft.com/office/powerpoint/2010/main" val="18868092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Keyholder Courses</a:t>
            </a:r>
          </a:p>
        </p:txBody>
      </p:sp>
      <p:graphicFrame>
        <p:nvGraphicFramePr>
          <p:cNvPr id="4" name="Diagram 3"/>
          <p:cNvGraphicFramePr/>
          <p:nvPr>
            <p:extLst/>
          </p:nvPr>
        </p:nvGraphicFramePr>
        <p:xfrm>
          <a:off x="457200" y="997528"/>
          <a:ext cx="8229600" cy="4812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66715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pPr algn="ctr"/>
            <a:r>
              <a:rPr lang="en-US" dirty="0"/>
              <a:t>Online Keyholder Courses – Structure</a:t>
            </a:r>
          </a:p>
        </p:txBody>
      </p:sp>
      <p:sp>
        <p:nvSpPr>
          <p:cNvPr id="5" name="TextBox 4"/>
          <p:cNvSpPr txBox="1"/>
          <p:nvPr/>
        </p:nvSpPr>
        <p:spPr>
          <a:xfrm>
            <a:off x="457200" y="1001648"/>
            <a:ext cx="8686800" cy="1631216"/>
          </a:xfrm>
          <a:prstGeom prst="rect">
            <a:avLst/>
          </a:prstGeom>
          <a:noFill/>
        </p:spPr>
        <p:txBody>
          <a:bodyPr wrap="square" rtlCol="0">
            <a:spAutoFit/>
          </a:bodyPr>
          <a:lstStyle/>
          <a:p>
            <a:pPr marL="571500" indent="-5715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Courses are non linear, but only take one course at a time</a:t>
            </a:r>
          </a:p>
          <a:p>
            <a:pPr marL="571500" indent="-5715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Pre-register via online sign up on AIR’s website</a:t>
            </a:r>
          </a:p>
          <a:p>
            <a:pPr marL="571500" indent="-5715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1 month to complete 10-12 hours of content</a:t>
            </a:r>
          </a:p>
          <a:p>
            <a:pPr marL="571500" indent="-5715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Self-paced and mentor supported</a:t>
            </a:r>
          </a:p>
          <a:p>
            <a:pPr marL="571500" indent="-571500">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51" y="1525812"/>
            <a:ext cx="8008297" cy="4913756"/>
          </a:xfrm>
          <a:prstGeom prst="rect">
            <a:avLst/>
          </a:prstGeom>
        </p:spPr>
      </p:pic>
    </p:spTree>
    <p:extLst>
      <p:ext uri="{BB962C8B-B14F-4D97-AF65-F5344CB8AC3E}">
        <p14:creationId xmlns:p14="http://schemas.microsoft.com/office/powerpoint/2010/main" val="233351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Enrollment/Completion</a:t>
            </a:r>
          </a:p>
        </p:txBody>
      </p:sp>
      <p:graphicFrame>
        <p:nvGraphicFramePr>
          <p:cNvPr id="14" name="Table 13"/>
          <p:cNvGraphicFramePr>
            <a:graphicFrameLocks noGrp="1"/>
          </p:cNvGraphicFramePr>
          <p:nvPr>
            <p:extLst/>
          </p:nvPr>
        </p:nvGraphicFramePr>
        <p:xfrm>
          <a:off x="831272" y="893370"/>
          <a:ext cx="7490691" cy="2453478"/>
        </p:xfrm>
        <a:graphic>
          <a:graphicData uri="http://schemas.openxmlformats.org/drawingml/2006/table">
            <a:tbl>
              <a:tblPr firstRow="1" lastRow="1">
                <a:tableStyleId>{5C22544A-7EE6-4342-B048-85BDC9FD1C3A}</a:tableStyleId>
              </a:tblPr>
              <a:tblGrid>
                <a:gridCol w="3051763">
                  <a:extLst>
                    <a:ext uri="{9D8B030D-6E8A-4147-A177-3AD203B41FA5}">
                      <a16:colId xmlns:a16="http://schemas.microsoft.com/office/drawing/2014/main" val="2940331483"/>
                    </a:ext>
                  </a:extLst>
                </a:gridCol>
                <a:gridCol w="2219464">
                  <a:extLst>
                    <a:ext uri="{9D8B030D-6E8A-4147-A177-3AD203B41FA5}">
                      <a16:colId xmlns:a16="http://schemas.microsoft.com/office/drawing/2014/main" val="2501390284"/>
                    </a:ext>
                  </a:extLst>
                </a:gridCol>
                <a:gridCol w="2219464">
                  <a:extLst>
                    <a:ext uri="{9D8B030D-6E8A-4147-A177-3AD203B41FA5}">
                      <a16:colId xmlns:a16="http://schemas.microsoft.com/office/drawing/2014/main" val="1354148545"/>
                    </a:ext>
                  </a:extLst>
                </a:gridCol>
              </a:tblGrid>
              <a:tr h="579444">
                <a:tc>
                  <a:txBody>
                    <a:bodyPr/>
                    <a:lstStyle/>
                    <a:p>
                      <a:pPr algn="l" fontAlgn="b"/>
                      <a:r>
                        <a:rPr lang="en-US" sz="2000" u="none" strike="noStrike" dirty="0">
                          <a:effectLst/>
                          <a:latin typeface="+mn-lt"/>
                        </a:rPr>
                        <a:t>IPEDS Keyholder Essentials</a:t>
                      </a:r>
                      <a:endParaRPr lang="en-US" sz="2000" b="1"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a:effectLst/>
                          <a:latin typeface="+mn-lt"/>
                        </a:rPr>
                        <a:t># Registrants</a:t>
                      </a:r>
                      <a:endParaRPr lang="en-US" sz="2000" b="0" i="0" u="none" strike="noStrike">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 Completed</a:t>
                      </a: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059045870"/>
                  </a:ext>
                </a:extLst>
              </a:tr>
              <a:tr h="312339">
                <a:tc>
                  <a:txBody>
                    <a:bodyPr/>
                    <a:lstStyle/>
                    <a:p>
                      <a:pPr algn="l" fontAlgn="b"/>
                      <a:r>
                        <a:rPr lang="en-US" sz="2000" u="none" strike="noStrike">
                          <a:effectLst/>
                          <a:latin typeface="+mn-lt"/>
                        </a:rPr>
                        <a:t>September 2016</a:t>
                      </a:r>
                      <a:endParaRPr lang="en-US" sz="2000" b="0" i="0" u="none" strike="noStrike">
                        <a:solidFill>
                          <a:srgbClr val="000000"/>
                        </a:solidFill>
                        <a:effectLst/>
                        <a:latin typeface="+mn-lt"/>
                      </a:endParaRPr>
                    </a:p>
                  </a:txBody>
                  <a:tcPr marL="6350" marR="6350" marT="6350" marB="0" anchor="ctr"/>
                </a:tc>
                <a:tc>
                  <a:txBody>
                    <a:bodyPr/>
                    <a:lstStyle/>
                    <a:p>
                      <a:pPr algn="ctr" fontAlgn="b"/>
                      <a:r>
                        <a:rPr lang="en-US" sz="2000" u="none" strike="noStrike">
                          <a:effectLst/>
                          <a:latin typeface="+mn-lt"/>
                        </a:rPr>
                        <a:t>30</a:t>
                      </a:r>
                      <a:endParaRPr lang="en-US" sz="2000" b="0" i="0" u="none" strike="noStrike">
                        <a:solidFill>
                          <a:srgbClr val="000000"/>
                        </a:solidFill>
                        <a:effectLst/>
                        <a:latin typeface="+mn-lt"/>
                      </a:endParaRPr>
                    </a:p>
                  </a:txBody>
                  <a:tcPr marL="6350" marR="6350" marT="6350" marB="0" anchor="ctr"/>
                </a:tc>
                <a:tc>
                  <a:txBody>
                    <a:bodyPr/>
                    <a:lstStyle/>
                    <a:p>
                      <a:pPr algn="ctr" fontAlgn="b"/>
                      <a:r>
                        <a:rPr lang="en-US" sz="2000" u="none" strike="noStrike">
                          <a:effectLst/>
                          <a:latin typeface="+mn-lt"/>
                        </a:rPr>
                        <a:t>57%</a:t>
                      </a:r>
                      <a:endParaRPr lang="en-US" sz="2000" b="0"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3819665324"/>
                  </a:ext>
                </a:extLst>
              </a:tr>
              <a:tr h="312339">
                <a:tc>
                  <a:txBody>
                    <a:bodyPr/>
                    <a:lstStyle/>
                    <a:p>
                      <a:pPr algn="l" fontAlgn="b"/>
                      <a:r>
                        <a:rPr lang="en-US" sz="2000" u="none" strike="noStrike" dirty="0">
                          <a:effectLst/>
                          <a:latin typeface="+mn-lt"/>
                        </a:rPr>
                        <a:t>October 2016</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a:effectLst/>
                          <a:latin typeface="+mn-lt"/>
                        </a:rPr>
                        <a:t>36</a:t>
                      </a:r>
                      <a:endParaRPr lang="en-US" sz="2000" b="0" i="0" u="none" strike="noStrike">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33%</a:t>
                      </a: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727942006"/>
                  </a:ext>
                </a:extLst>
              </a:tr>
              <a:tr h="312339">
                <a:tc>
                  <a:txBody>
                    <a:bodyPr/>
                    <a:lstStyle/>
                    <a:p>
                      <a:pPr algn="l" fontAlgn="b"/>
                      <a:r>
                        <a:rPr lang="en-US" sz="2000" u="none" strike="noStrike" dirty="0">
                          <a:effectLst/>
                          <a:latin typeface="+mn-lt"/>
                        </a:rPr>
                        <a:t>November 2016</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52</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38%</a:t>
                      </a: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454090364"/>
                  </a:ext>
                </a:extLst>
              </a:tr>
              <a:tr h="312339">
                <a:tc>
                  <a:txBody>
                    <a:bodyPr/>
                    <a:lstStyle/>
                    <a:p>
                      <a:pPr algn="l" fontAlgn="b"/>
                      <a:r>
                        <a:rPr lang="en-US" sz="2000" u="none" strike="noStrike" dirty="0">
                          <a:effectLst/>
                          <a:latin typeface="+mn-lt"/>
                        </a:rPr>
                        <a:t>February 2017</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61</a:t>
                      </a:r>
                    </a:p>
                  </a:txBody>
                  <a:tcPr marL="6350" marR="6350" marT="6350" marB="0" anchor="ctr"/>
                </a:tc>
                <a:tc>
                  <a:txBody>
                    <a:bodyPr/>
                    <a:lstStyle/>
                    <a:p>
                      <a:pPr algn="ctr" fontAlgn="b"/>
                      <a:r>
                        <a:rPr lang="en-US" sz="2000" u="none" strike="noStrike" dirty="0">
                          <a:effectLst/>
                          <a:latin typeface="+mn-lt"/>
                        </a:rPr>
                        <a:t>49%</a:t>
                      </a: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400341624"/>
                  </a:ext>
                </a:extLst>
              </a:tr>
              <a:tr h="312339">
                <a:tc>
                  <a:txBody>
                    <a:bodyPr/>
                    <a:lstStyle/>
                    <a:p>
                      <a:pPr algn="l" fontAlgn="b"/>
                      <a:r>
                        <a:rPr lang="en-US" sz="2000" u="none" strike="noStrike" dirty="0">
                          <a:effectLst/>
                          <a:latin typeface="+mn-lt"/>
                        </a:rPr>
                        <a:t>March 2017</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80</a:t>
                      </a:r>
                    </a:p>
                  </a:txBody>
                  <a:tcPr marL="6350" marR="6350" marT="6350" marB="0" anchor="ctr"/>
                </a:tc>
                <a:tc>
                  <a:txBody>
                    <a:bodyPr/>
                    <a:lstStyle/>
                    <a:p>
                      <a:pPr algn="ctr" fontAlgn="b"/>
                      <a:r>
                        <a:rPr lang="en-US" sz="2000" b="0" i="0" u="none" strike="noStrike" dirty="0">
                          <a:solidFill>
                            <a:srgbClr val="000000"/>
                          </a:solidFill>
                          <a:effectLst/>
                          <a:latin typeface="+mn-lt"/>
                        </a:rPr>
                        <a:t>56%</a:t>
                      </a:r>
                    </a:p>
                  </a:txBody>
                  <a:tcPr marL="6350" marR="6350" marT="6350" marB="0" anchor="ctr"/>
                </a:tc>
                <a:extLst>
                  <a:ext uri="{0D108BD9-81ED-4DB2-BD59-A6C34878D82A}">
                    <a16:rowId xmlns:a16="http://schemas.microsoft.com/office/drawing/2014/main" val="2665641210"/>
                  </a:ext>
                </a:extLst>
              </a:tr>
              <a:tr h="312339">
                <a:tc>
                  <a:txBody>
                    <a:bodyPr/>
                    <a:lstStyle/>
                    <a:p>
                      <a:pPr algn="l" fontAlgn="b"/>
                      <a:r>
                        <a:rPr lang="en-US" sz="2000" u="none" strike="noStrike" dirty="0">
                          <a:effectLst/>
                          <a:latin typeface="+mn-lt"/>
                        </a:rPr>
                        <a:t>TOTAL</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b="1" i="0" u="none" strike="noStrike" dirty="0">
                          <a:solidFill>
                            <a:schemeClr val="lt1"/>
                          </a:solidFill>
                          <a:effectLst/>
                          <a:latin typeface="+mn-lt"/>
                        </a:rPr>
                        <a:t>259</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47%</a:t>
                      </a: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373861669"/>
                  </a:ext>
                </a:extLst>
              </a:tr>
            </a:tbl>
          </a:graphicData>
        </a:graphic>
      </p:graphicFrame>
      <p:graphicFrame>
        <p:nvGraphicFramePr>
          <p:cNvPr id="15" name="Table 14"/>
          <p:cNvGraphicFramePr>
            <a:graphicFrameLocks noGrp="1"/>
          </p:cNvGraphicFramePr>
          <p:nvPr>
            <p:extLst/>
          </p:nvPr>
        </p:nvGraphicFramePr>
        <p:xfrm>
          <a:off x="831272" y="3450756"/>
          <a:ext cx="7490691" cy="2453478"/>
        </p:xfrm>
        <a:graphic>
          <a:graphicData uri="http://schemas.openxmlformats.org/drawingml/2006/table">
            <a:tbl>
              <a:tblPr firstRow="1" lastRow="1">
                <a:tableStyleId>{F5AB1C69-6EDB-4FF4-983F-18BD219EF322}</a:tableStyleId>
              </a:tblPr>
              <a:tblGrid>
                <a:gridCol w="3051763">
                  <a:extLst>
                    <a:ext uri="{9D8B030D-6E8A-4147-A177-3AD203B41FA5}">
                      <a16:colId xmlns:a16="http://schemas.microsoft.com/office/drawing/2014/main" val="4161750078"/>
                    </a:ext>
                  </a:extLst>
                </a:gridCol>
                <a:gridCol w="2219464">
                  <a:extLst>
                    <a:ext uri="{9D8B030D-6E8A-4147-A177-3AD203B41FA5}">
                      <a16:colId xmlns:a16="http://schemas.microsoft.com/office/drawing/2014/main" val="1078204538"/>
                    </a:ext>
                  </a:extLst>
                </a:gridCol>
                <a:gridCol w="2219464">
                  <a:extLst>
                    <a:ext uri="{9D8B030D-6E8A-4147-A177-3AD203B41FA5}">
                      <a16:colId xmlns:a16="http://schemas.microsoft.com/office/drawing/2014/main" val="3527702601"/>
                    </a:ext>
                  </a:extLst>
                </a:gridCol>
              </a:tblGrid>
              <a:tr h="579444">
                <a:tc>
                  <a:txBody>
                    <a:bodyPr/>
                    <a:lstStyle/>
                    <a:p>
                      <a:pPr algn="l" fontAlgn="b"/>
                      <a:r>
                        <a:rPr lang="en-US" sz="2000" u="none" strike="noStrike" dirty="0">
                          <a:effectLst/>
                          <a:latin typeface="+mn-lt"/>
                        </a:rPr>
                        <a:t>IPEDS Keyholder Efficiencies</a:t>
                      </a:r>
                      <a:endParaRPr lang="en-US" sz="2000" b="1"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 Registrants</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a:effectLst/>
                          <a:latin typeface="+mn-lt"/>
                        </a:rPr>
                        <a:t>% Completed</a:t>
                      </a:r>
                      <a:endParaRPr lang="en-US" sz="2000" b="0"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114369881"/>
                  </a:ext>
                </a:extLst>
              </a:tr>
              <a:tr h="312339">
                <a:tc>
                  <a:txBody>
                    <a:bodyPr/>
                    <a:lstStyle/>
                    <a:p>
                      <a:pPr algn="l" fontAlgn="b"/>
                      <a:r>
                        <a:rPr lang="en-US" sz="2000" u="none" strike="noStrike">
                          <a:effectLst/>
                          <a:latin typeface="+mn-lt"/>
                        </a:rPr>
                        <a:t>September 2016</a:t>
                      </a:r>
                      <a:endParaRPr lang="en-US" sz="2000" b="0" i="0" u="none" strike="noStrike">
                        <a:solidFill>
                          <a:srgbClr val="000000"/>
                        </a:solidFill>
                        <a:effectLst/>
                        <a:latin typeface="+mn-lt"/>
                      </a:endParaRPr>
                    </a:p>
                  </a:txBody>
                  <a:tcPr marL="6350" marR="6350" marT="6350" marB="0" anchor="ctr"/>
                </a:tc>
                <a:tc>
                  <a:txBody>
                    <a:bodyPr/>
                    <a:lstStyle/>
                    <a:p>
                      <a:pPr algn="ctr" fontAlgn="b"/>
                      <a:r>
                        <a:rPr lang="en-US" sz="2000" u="none" strike="noStrike">
                          <a:effectLst/>
                          <a:latin typeface="+mn-lt"/>
                        </a:rPr>
                        <a:t>30</a:t>
                      </a:r>
                      <a:endParaRPr lang="en-US" sz="2000" b="0" i="0" u="none" strike="noStrike">
                        <a:solidFill>
                          <a:srgbClr val="000000"/>
                        </a:solidFill>
                        <a:effectLst/>
                        <a:latin typeface="+mn-lt"/>
                      </a:endParaRPr>
                    </a:p>
                  </a:txBody>
                  <a:tcPr marL="6350" marR="6350" marT="6350" marB="0" anchor="ctr"/>
                </a:tc>
                <a:tc>
                  <a:txBody>
                    <a:bodyPr/>
                    <a:lstStyle/>
                    <a:p>
                      <a:pPr algn="ctr" fontAlgn="b"/>
                      <a:r>
                        <a:rPr lang="en-US" sz="2000" u="none" strike="noStrike">
                          <a:effectLst/>
                          <a:latin typeface="+mn-lt"/>
                        </a:rPr>
                        <a:t>53%</a:t>
                      </a:r>
                      <a:endParaRPr lang="en-US" sz="2000" b="0"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2002225733"/>
                  </a:ext>
                </a:extLst>
              </a:tr>
              <a:tr h="312339">
                <a:tc>
                  <a:txBody>
                    <a:bodyPr/>
                    <a:lstStyle/>
                    <a:p>
                      <a:pPr algn="l" fontAlgn="b"/>
                      <a:r>
                        <a:rPr lang="en-US" sz="2000" u="none" strike="noStrike" dirty="0">
                          <a:effectLst/>
                          <a:latin typeface="+mn-lt"/>
                        </a:rPr>
                        <a:t>October 2016</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a:effectLst/>
                          <a:latin typeface="+mn-lt"/>
                        </a:rPr>
                        <a:t>35</a:t>
                      </a:r>
                      <a:endParaRPr lang="en-US" sz="2000" b="0" i="0" u="none" strike="noStrike">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26%</a:t>
                      </a: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967444754"/>
                  </a:ext>
                </a:extLst>
              </a:tr>
              <a:tr h="312339">
                <a:tc>
                  <a:txBody>
                    <a:bodyPr/>
                    <a:lstStyle/>
                    <a:p>
                      <a:pPr algn="l" fontAlgn="b"/>
                      <a:r>
                        <a:rPr lang="en-US" sz="2000" u="none" strike="noStrike" dirty="0">
                          <a:effectLst/>
                          <a:latin typeface="+mn-lt"/>
                        </a:rPr>
                        <a:t>November 2016</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50</a:t>
                      </a:r>
                    </a:p>
                  </a:txBody>
                  <a:tcPr marL="6350" marR="6350" marT="6350" marB="0" anchor="ctr"/>
                </a:tc>
                <a:tc>
                  <a:txBody>
                    <a:bodyPr/>
                    <a:lstStyle/>
                    <a:p>
                      <a:pPr algn="ctr" fontAlgn="b"/>
                      <a:r>
                        <a:rPr lang="en-US" sz="2000" u="none" strike="noStrike" dirty="0">
                          <a:effectLst/>
                          <a:latin typeface="+mn-lt"/>
                        </a:rPr>
                        <a:t>70%</a:t>
                      </a: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323806910"/>
                  </a:ext>
                </a:extLst>
              </a:tr>
              <a:tr h="312339">
                <a:tc>
                  <a:txBody>
                    <a:bodyPr/>
                    <a:lstStyle/>
                    <a:p>
                      <a:pPr algn="l" fontAlgn="b"/>
                      <a:r>
                        <a:rPr lang="en-US" sz="2000" u="none" strike="noStrike" dirty="0">
                          <a:effectLst/>
                          <a:latin typeface="+mn-lt"/>
                        </a:rPr>
                        <a:t>February 2017</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59</a:t>
                      </a:r>
                    </a:p>
                  </a:txBody>
                  <a:tcPr marL="6350" marR="6350" marT="6350" marB="0" anchor="ctr"/>
                </a:tc>
                <a:tc>
                  <a:txBody>
                    <a:bodyPr/>
                    <a:lstStyle/>
                    <a:p>
                      <a:pPr algn="ctr" fontAlgn="b"/>
                      <a:r>
                        <a:rPr lang="en-US" sz="2000" u="none" strike="noStrike" dirty="0">
                          <a:effectLst/>
                          <a:latin typeface="+mn-lt"/>
                        </a:rPr>
                        <a:t>46%</a:t>
                      </a: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550394641"/>
                  </a:ext>
                </a:extLst>
              </a:tr>
              <a:tr h="312339">
                <a:tc>
                  <a:txBody>
                    <a:bodyPr/>
                    <a:lstStyle/>
                    <a:p>
                      <a:pPr algn="l" fontAlgn="b"/>
                      <a:r>
                        <a:rPr lang="en-US" sz="2000" u="none" strike="noStrike" dirty="0">
                          <a:effectLst/>
                          <a:latin typeface="+mn-lt"/>
                        </a:rPr>
                        <a:t>March 2017</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u="none" strike="noStrike" dirty="0">
                          <a:effectLst/>
                          <a:latin typeface="+mn-lt"/>
                        </a:rPr>
                        <a:t>41</a:t>
                      </a:r>
                    </a:p>
                  </a:txBody>
                  <a:tcPr marL="6350" marR="6350" marT="6350" marB="0" anchor="ctr"/>
                </a:tc>
                <a:tc>
                  <a:txBody>
                    <a:bodyPr/>
                    <a:lstStyle/>
                    <a:p>
                      <a:pPr algn="ctr" fontAlgn="b"/>
                      <a:r>
                        <a:rPr lang="en-US" sz="2000" b="0" i="0" u="none" strike="noStrike" dirty="0">
                          <a:solidFill>
                            <a:srgbClr val="000000"/>
                          </a:solidFill>
                          <a:effectLst/>
                          <a:latin typeface="+mn-lt"/>
                        </a:rPr>
                        <a:t>41%</a:t>
                      </a:r>
                    </a:p>
                  </a:txBody>
                  <a:tcPr marL="6350" marR="6350" marT="6350" marB="0" anchor="ctr"/>
                </a:tc>
                <a:extLst>
                  <a:ext uri="{0D108BD9-81ED-4DB2-BD59-A6C34878D82A}">
                    <a16:rowId xmlns:a16="http://schemas.microsoft.com/office/drawing/2014/main" val="1133489248"/>
                  </a:ext>
                </a:extLst>
              </a:tr>
              <a:tr h="312339">
                <a:tc>
                  <a:txBody>
                    <a:bodyPr/>
                    <a:lstStyle/>
                    <a:p>
                      <a:pPr algn="l" fontAlgn="b"/>
                      <a:r>
                        <a:rPr lang="en-US" sz="2000" u="none" strike="noStrike" dirty="0">
                          <a:effectLst/>
                          <a:latin typeface="+mn-lt"/>
                        </a:rPr>
                        <a:t>TOTAL</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b="1" i="0" u="none" strike="noStrike" dirty="0">
                          <a:solidFill>
                            <a:schemeClr val="lt1"/>
                          </a:solidFill>
                          <a:effectLst/>
                          <a:latin typeface="+mn-lt"/>
                        </a:rPr>
                        <a:t>215</a:t>
                      </a:r>
                      <a:endParaRPr lang="en-US" sz="2000" b="0" i="0" u="none" strike="noStrike" dirty="0">
                        <a:solidFill>
                          <a:srgbClr val="000000"/>
                        </a:solidFill>
                        <a:effectLst/>
                        <a:latin typeface="+mn-lt"/>
                      </a:endParaRPr>
                    </a:p>
                  </a:txBody>
                  <a:tcPr marL="6350" marR="6350" marT="6350" marB="0" anchor="ctr"/>
                </a:tc>
                <a:tc>
                  <a:txBody>
                    <a:bodyPr/>
                    <a:lstStyle/>
                    <a:p>
                      <a:pPr algn="ctr" fontAlgn="b"/>
                      <a:r>
                        <a:rPr lang="en-US" sz="2000" b="1" i="0" u="none" strike="noStrike" dirty="0">
                          <a:solidFill>
                            <a:schemeClr val="lt1"/>
                          </a:solidFill>
                          <a:effectLst/>
                          <a:latin typeface="+mn-lt"/>
                        </a:rPr>
                        <a:t>47%</a:t>
                      </a: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947746660"/>
                  </a:ext>
                </a:extLst>
              </a:tr>
            </a:tbl>
          </a:graphicData>
        </a:graphic>
      </p:graphicFrame>
    </p:spTree>
    <p:extLst>
      <p:ext uri="{BB962C8B-B14F-4D97-AF65-F5344CB8AC3E}">
        <p14:creationId xmlns:p14="http://schemas.microsoft.com/office/powerpoint/2010/main" val="48740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NCES Data Institute (NDI)</a:t>
            </a:r>
          </a:p>
        </p:txBody>
      </p:sp>
      <p:graphicFrame>
        <p:nvGraphicFramePr>
          <p:cNvPr id="9" name="Diagram 8"/>
          <p:cNvGraphicFramePr/>
          <p:nvPr>
            <p:extLst/>
          </p:nvPr>
        </p:nvGraphicFramePr>
        <p:xfrm>
          <a:off x="381000" y="918874"/>
          <a:ext cx="8382000" cy="4602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81783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dirty="0"/>
              <a:t>Data Release and Publications</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5096638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Data Release Procedure</a:t>
            </a:r>
          </a:p>
        </p:txBody>
      </p:sp>
      <p:sp>
        <p:nvSpPr>
          <p:cNvPr id="5" name="Text Placeholder 4"/>
          <p:cNvSpPr>
            <a:spLocks noGrp="1"/>
          </p:cNvSpPr>
          <p:nvPr>
            <p:ph type="body" idx="1"/>
          </p:nvPr>
        </p:nvSpPr>
        <p:spPr/>
        <p:txBody>
          <a:bodyPr/>
          <a:lstStyle/>
          <a:p>
            <a:r>
              <a:rPr lang="en-US" dirty="0"/>
              <a:t>Andrew Mary</a:t>
            </a:r>
          </a:p>
          <a:p>
            <a:r>
              <a:rPr lang="en-US" dirty="0"/>
              <a:t>Data Release and Publications</a:t>
            </a:r>
          </a:p>
        </p:txBody>
      </p:sp>
    </p:spTree>
    <p:extLst>
      <p:ext uri="{BB962C8B-B14F-4D97-AF65-F5344CB8AC3E}">
        <p14:creationId xmlns:p14="http://schemas.microsoft.com/office/powerpoint/2010/main" val="216120221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IPEDS Data Release Procedure</a:t>
            </a:r>
          </a:p>
        </p:txBody>
      </p:sp>
      <p:sp>
        <p:nvSpPr>
          <p:cNvPr id="3" name="Content Placeholder 2"/>
          <p:cNvSpPr>
            <a:spLocks noGrp="1"/>
          </p:cNvSpPr>
          <p:nvPr>
            <p:ph idx="1"/>
          </p:nvPr>
        </p:nvSpPr>
        <p:spPr/>
        <p:txBody>
          <a:bodyPr/>
          <a:lstStyle/>
          <a:p>
            <a:r>
              <a:rPr lang="en-US"/>
              <a:t>4 stages:</a:t>
            </a:r>
          </a:p>
          <a:p>
            <a:pPr lvl="1"/>
            <a:r>
              <a:rPr lang="en-US"/>
              <a:t>Collection Level</a:t>
            </a:r>
          </a:p>
          <a:p>
            <a:pPr lvl="1"/>
            <a:r>
              <a:rPr lang="en-US"/>
              <a:t>Preliminary </a:t>
            </a:r>
          </a:p>
          <a:p>
            <a:pPr lvl="1"/>
            <a:r>
              <a:rPr lang="en-US"/>
              <a:t>Provisional</a:t>
            </a:r>
          </a:p>
          <a:p>
            <a:pPr lvl="1"/>
            <a:r>
              <a:rPr lang="en-US"/>
              <a:t>Final</a:t>
            </a:r>
          </a:p>
          <a:p>
            <a:endParaRPr lang="en-US"/>
          </a:p>
          <a:p>
            <a:r>
              <a:rPr lang="en-US"/>
              <a:t>Outlined in IPEDS Resource Center</a:t>
            </a:r>
            <a:endParaRPr lang="en-US" dirty="0"/>
          </a:p>
        </p:txBody>
      </p:sp>
    </p:spTree>
    <p:extLst>
      <p:ext uri="{BB962C8B-B14F-4D97-AF65-F5344CB8AC3E}">
        <p14:creationId xmlns:p14="http://schemas.microsoft.com/office/powerpoint/2010/main" val="343956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Origins of Changes</a:t>
            </a:r>
          </a:p>
        </p:txBody>
      </p:sp>
      <p:sp>
        <p:nvSpPr>
          <p:cNvPr id="3" name="Content Placeholder 2"/>
          <p:cNvSpPr>
            <a:spLocks noGrp="1"/>
          </p:cNvSpPr>
          <p:nvPr>
            <p:ph idx="1"/>
          </p:nvPr>
        </p:nvSpPr>
        <p:spPr/>
        <p:txBody>
          <a:bodyPr>
            <a:normAutofit/>
          </a:bodyPr>
          <a:lstStyle/>
          <a:p>
            <a:pPr marL="274320" lvl="1">
              <a:spcBef>
                <a:spcPts val="648"/>
              </a:spcBef>
              <a:buSzPct val="85000"/>
              <a:buFont typeface="Wingdings 2"/>
              <a:buChar char=""/>
            </a:pPr>
            <a:r>
              <a:rPr lang="en-US" sz="2400" dirty="0"/>
              <a:t>Technical Review Panels (TRPs; available at </a:t>
            </a:r>
            <a:r>
              <a:rPr lang="en-US" sz="2400" dirty="0">
                <a:hlinkClick r:id="rId3"/>
              </a:rPr>
              <a:t>https://edsurveys.rti.org/IPEDS_TRP/Default.aspx</a:t>
            </a:r>
            <a:r>
              <a:rPr lang="en-US" sz="2400" dirty="0"/>
              <a:t>):  </a:t>
            </a:r>
          </a:p>
          <a:p>
            <a:r>
              <a:rPr lang="en-US" sz="2400" dirty="0"/>
              <a:t>NCES review</a:t>
            </a:r>
          </a:p>
          <a:p>
            <a:r>
              <a:rPr lang="en-US" sz="2400" dirty="0"/>
              <a:t>Feedback from the Library community</a:t>
            </a:r>
          </a:p>
          <a:p>
            <a:r>
              <a:rPr lang="en-US" sz="2400" dirty="0"/>
              <a:t>Public comments</a:t>
            </a:r>
          </a:p>
        </p:txBody>
      </p:sp>
      <p:sp>
        <p:nvSpPr>
          <p:cNvPr id="4" name="Slide Number Placeholder 3"/>
          <p:cNvSpPr>
            <a:spLocks noGrp="1"/>
          </p:cNvSpPr>
          <p:nvPr>
            <p:ph type="sldNum" sz="quarter" idx="12"/>
          </p:nvPr>
        </p:nvSpPr>
        <p:spPr>
          <a:prstGeom prst="rect">
            <a:avLst/>
          </a:prstGeom>
        </p:spPr>
        <p:txBody>
          <a:bodyPr/>
          <a:lstStyle/>
          <a:p>
            <a:fld id="{4DB14EA9-2443-484B-9853-19116CA1CB52}" type="slidenum">
              <a:rPr lang="en-US" smtClean="0"/>
              <a:pPr/>
              <a:t>15</a:t>
            </a:fld>
            <a:endParaRPr lang="en-US" dirty="0"/>
          </a:p>
        </p:txBody>
      </p:sp>
    </p:spTree>
    <p:extLst>
      <p:ext uri="{BB962C8B-B14F-4D97-AF65-F5344CB8AC3E}">
        <p14:creationId xmlns:p14="http://schemas.microsoft.com/office/powerpoint/2010/main" val="28930423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Collection Level</a:t>
            </a:r>
            <a:endParaRPr lang="en-US" dirty="0"/>
          </a:p>
        </p:txBody>
      </p:sp>
      <p:sp>
        <p:nvSpPr>
          <p:cNvPr id="3" name="Content Placeholder 2"/>
          <p:cNvSpPr>
            <a:spLocks noGrp="1"/>
          </p:cNvSpPr>
          <p:nvPr>
            <p:ph idx="1"/>
          </p:nvPr>
        </p:nvSpPr>
        <p:spPr/>
        <p:txBody>
          <a:bodyPr>
            <a:normAutofit lnSpcReduction="10000"/>
          </a:bodyPr>
          <a:lstStyle/>
          <a:p>
            <a:r>
              <a:rPr lang="en-US" dirty="0"/>
              <a:t>Data are locked</a:t>
            </a:r>
          </a:p>
          <a:p>
            <a:r>
              <a:rPr lang="en-US" dirty="0"/>
              <a:t>Then they are reviewed by the Help Desk </a:t>
            </a:r>
          </a:p>
          <a:p>
            <a:r>
              <a:rPr lang="en-US" dirty="0"/>
              <a:t>Then they are migrated to the Collection Level data tools (login available only through the Data Collection System)</a:t>
            </a:r>
          </a:p>
          <a:p>
            <a:r>
              <a:rPr lang="en-US" dirty="0"/>
              <a:t>At Collection Level, any respondent whose data have already been migrated can see their own data, as well as the data for all of the other institutions that have already been migrated</a:t>
            </a:r>
          </a:p>
        </p:txBody>
      </p:sp>
    </p:spTree>
    <p:extLst>
      <p:ext uri="{BB962C8B-B14F-4D97-AF65-F5344CB8AC3E}">
        <p14:creationId xmlns:p14="http://schemas.microsoft.com/office/powerpoint/2010/main" val="23933874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Preliminary Data</a:t>
            </a:r>
            <a:endParaRPr lang="en-US" dirty="0"/>
          </a:p>
        </p:txBody>
      </p:sp>
      <p:sp>
        <p:nvSpPr>
          <p:cNvPr id="3" name="Content Placeholder 2"/>
          <p:cNvSpPr>
            <a:spLocks noGrp="1"/>
          </p:cNvSpPr>
          <p:nvPr>
            <p:ph idx="1"/>
          </p:nvPr>
        </p:nvSpPr>
        <p:spPr/>
        <p:txBody>
          <a:bodyPr>
            <a:normAutofit lnSpcReduction="10000"/>
          </a:bodyPr>
          <a:lstStyle/>
          <a:p>
            <a:r>
              <a:rPr lang="en-US" dirty="0"/>
              <a:t>After an IPEDS data collection cycle closes:</a:t>
            </a:r>
          </a:p>
          <a:p>
            <a:pPr lvl="1"/>
            <a:r>
              <a:rPr lang="en-US" dirty="0"/>
              <a:t>A First Look publication based on preliminary data is released </a:t>
            </a:r>
          </a:p>
          <a:p>
            <a:pPr lvl="1"/>
            <a:r>
              <a:rPr lang="en-US" dirty="0"/>
              <a:t>Preliminary data are made publicly available through the IPEDS data tools</a:t>
            </a:r>
          </a:p>
          <a:p>
            <a:r>
              <a:rPr lang="en-US" dirty="0"/>
              <a:t>Preliminary data have been edited but are subject to further NCES quality control procedures </a:t>
            </a:r>
          </a:p>
          <a:p>
            <a:r>
              <a:rPr lang="en-US" dirty="0"/>
              <a:t>Imputed data for nonresponding institutions are not included</a:t>
            </a:r>
          </a:p>
        </p:txBody>
      </p:sp>
    </p:spTree>
    <p:extLst>
      <p:ext uri="{BB962C8B-B14F-4D97-AF65-F5344CB8AC3E}">
        <p14:creationId xmlns:p14="http://schemas.microsoft.com/office/powerpoint/2010/main" val="19232073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Data</a:t>
            </a:r>
          </a:p>
        </p:txBody>
      </p:sp>
      <p:sp>
        <p:nvSpPr>
          <p:cNvPr id="3" name="Content Placeholder 2"/>
          <p:cNvSpPr>
            <a:spLocks noGrp="1"/>
          </p:cNvSpPr>
          <p:nvPr>
            <p:ph idx="1"/>
          </p:nvPr>
        </p:nvSpPr>
        <p:spPr/>
        <p:txBody>
          <a:bodyPr>
            <a:normAutofit/>
          </a:bodyPr>
          <a:lstStyle/>
          <a:p>
            <a:r>
              <a:rPr lang="en-US" dirty="0"/>
              <a:t>After all quality control procedures are complete: </a:t>
            </a:r>
          </a:p>
          <a:p>
            <a:pPr lvl="1"/>
            <a:r>
              <a:rPr lang="en-US" dirty="0"/>
              <a:t>The First Look publication is reissued based on the provisional data</a:t>
            </a:r>
          </a:p>
          <a:p>
            <a:pPr lvl="1"/>
            <a:r>
              <a:rPr lang="en-US" dirty="0"/>
              <a:t>Provisional data are made publicly available through the IPEDS data tools</a:t>
            </a:r>
          </a:p>
          <a:p>
            <a:r>
              <a:rPr lang="en-US" dirty="0"/>
              <a:t>Data have been imputed for non-responding institutions  </a:t>
            </a:r>
          </a:p>
        </p:txBody>
      </p:sp>
    </p:spTree>
    <p:extLst>
      <p:ext uri="{BB962C8B-B14F-4D97-AF65-F5344CB8AC3E}">
        <p14:creationId xmlns:p14="http://schemas.microsoft.com/office/powerpoint/2010/main" val="315505665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Data</a:t>
            </a:r>
          </a:p>
        </p:txBody>
      </p:sp>
      <p:sp>
        <p:nvSpPr>
          <p:cNvPr id="3" name="Content Placeholder 2"/>
          <p:cNvSpPr>
            <a:spLocks noGrp="1"/>
          </p:cNvSpPr>
          <p:nvPr>
            <p:ph idx="1"/>
          </p:nvPr>
        </p:nvSpPr>
        <p:spPr/>
        <p:txBody>
          <a:bodyPr>
            <a:normAutofit/>
          </a:bodyPr>
          <a:lstStyle/>
          <a:p>
            <a:r>
              <a:rPr lang="en-US" dirty="0"/>
              <a:t>Institutions may submit revisions to data in the subsequent data collection year.  </a:t>
            </a:r>
          </a:p>
          <a:p>
            <a:r>
              <a:rPr lang="en-US" dirty="0"/>
              <a:t>After editing of these revised data is complete: </a:t>
            </a:r>
          </a:p>
          <a:p>
            <a:pPr lvl="1"/>
            <a:r>
              <a:rPr lang="en-US" dirty="0"/>
              <a:t>Final data are made public through the IPEDS data tools</a:t>
            </a:r>
          </a:p>
          <a:p>
            <a:pPr lvl="1"/>
            <a:r>
              <a:rPr lang="en-US" dirty="0"/>
              <a:t>The First Look publication is not reissued</a:t>
            </a:r>
          </a:p>
        </p:txBody>
      </p:sp>
    </p:spTree>
    <p:extLst>
      <p:ext uri="{BB962C8B-B14F-4D97-AF65-F5344CB8AC3E}">
        <p14:creationId xmlns:p14="http://schemas.microsoft.com/office/powerpoint/2010/main" val="21717332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Publications and Reports</a:t>
            </a:r>
          </a:p>
        </p:txBody>
      </p:sp>
      <p:sp>
        <p:nvSpPr>
          <p:cNvPr id="5" name="Text Placeholder 4"/>
          <p:cNvSpPr>
            <a:spLocks noGrp="1"/>
          </p:cNvSpPr>
          <p:nvPr>
            <p:ph type="body" idx="1"/>
          </p:nvPr>
        </p:nvSpPr>
        <p:spPr/>
        <p:txBody>
          <a:bodyPr/>
          <a:lstStyle/>
          <a:p>
            <a:r>
              <a:rPr lang="en-US" dirty="0"/>
              <a:t>Andrew Mary</a:t>
            </a:r>
          </a:p>
          <a:p>
            <a:r>
              <a:rPr lang="en-US" dirty="0"/>
              <a:t>Data Release and Publications</a:t>
            </a:r>
          </a:p>
        </p:txBody>
      </p:sp>
    </p:spTree>
    <p:extLst>
      <p:ext uri="{BB962C8B-B14F-4D97-AF65-F5344CB8AC3E}">
        <p14:creationId xmlns:p14="http://schemas.microsoft.com/office/powerpoint/2010/main" val="7583008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Publication/Data Release Schedule</a:t>
            </a:r>
          </a:p>
        </p:txBody>
      </p:sp>
      <p:sp>
        <p:nvSpPr>
          <p:cNvPr id="3" name="Content Placeholder 2"/>
          <p:cNvSpPr>
            <a:spLocks noGrp="1"/>
          </p:cNvSpPr>
          <p:nvPr>
            <p:ph idx="1"/>
          </p:nvPr>
        </p:nvSpPr>
        <p:spPr/>
        <p:txBody>
          <a:bodyPr>
            <a:normAutofit fontScale="77500" lnSpcReduction="20000"/>
          </a:bodyPr>
          <a:lstStyle/>
          <a:p>
            <a:r>
              <a:rPr lang="en-US" sz="3600" dirty="0"/>
              <a:t>Preliminary Data [data released and First Look published]:</a:t>
            </a:r>
          </a:p>
          <a:p>
            <a:pPr lvl="1"/>
            <a:r>
              <a:rPr lang="en-US" sz="3100" dirty="0"/>
              <a:t>Fall Survey Data (ICH, IC, E12, C):  late-May to early June following the collection</a:t>
            </a:r>
          </a:p>
          <a:p>
            <a:pPr lvl="1"/>
            <a:r>
              <a:rPr lang="en-US" sz="3100" dirty="0"/>
              <a:t>Winter Survey Data (SFA, ADM, GR, GR200, OM): late-September to mid-October following the collection</a:t>
            </a:r>
          </a:p>
          <a:p>
            <a:pPr lvl="1"/>
            <a:r>
              <a:rPr lang="en-US" sz="3100" dirty="0"/>
              <a:t>Spring Survey Data (HR, EF, F, AL): late-October to mid-November following the collection</a:t>
            </a:r>
          </a:p>
          <a:p>
            <a:pPr marL="0" indent="0">
              <a:buNone/>
            </a:pPr>
            <a:endParaRPr lang="en-US" sz="2300" dirty="0"/>
          </a:p>
          <a:p>
            <a:r>
              <a:rPr lang="en-US" sz="3600" dirty="0"/>
              <a:t>Provisional Data [data released and First Look published]:</a:t>
            </a:r>
          </a:p>
          <a:p>
            <a:pPr lvl="1"/>
            <a:r>
              <a:rPr lang="en-US" sz="3100" dirty="0"/>
              <a:t>Approximately 4-6 weeks after the Preliminary data release</a:t>
            </a:r>
          </a:p>
          <a:p>
            <a:endParaRPr lang="en-US" dirty="0"/>
          </a:p>
        </p:txBody>
      </p:sp>
    </p:spTree>
    <p:extLst>
      <p:ext uri="{BB962C8B-B14F-4D97-AF65-F5344CB8AC3E}">
        <p14:creationId xmlns:p14="http://schemas.microsoft.com/office/powerpoint/2010/main" val="9057539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2"/>
          <p:cNvSpPr>
            <a:spLocks noGrp="1"/>
          </p:cNvSpPr>
          <p:nvPr>
            <p:ph type="title"/>
          </p:nvPr>
        </p:nvSpPr>
        <p:spPr/>
        <p:txBody>
          <a:bodyPr/>
          <a:lstStyle/>
          <a:p>
            <a:r>
              <a:rPr lang="en-US" dirty="0"/>
              <a:t>IPEDS First Looks</a:t>
            </a:r>
          </a:p>
        </p:txBody>
      </p:sp>
      <p:sp>
        <p:nvSpPr>
          <p:cNvPr id="99331" name="Content Placeholder 3"/>
          <p:cNvSpPr>
            <a:spLocks noGrp="1"/>
          </p:cNvSpPr>
          <p:nvPr>
            <p:ph idx="1"/>
          </p:nvPr>
        </p:nvSpPr>
        <p:spPr/>
        <p:txBody>
          <a:bodyPr>
            <a:normAutofit/>
          </a:bodyPr>
          <a:lstStyle/>
          <a:p>
            <a:r>
              <a:rPr lang="en-US" dirty="0"/>
              <a:t>What Is A First Look? </a:t>
            </a:r>
          </a:p>
          <a:p>
            <a:pPr lvl="1"/>
            <a:r>
              <a:rPr lang="en-US" dirty="0"/>
              <a:t>A brief publication and set of tables that coincides with the release of IPEDS data files. </a:t>
            </a:r>
          </a:p>
          <a:p>
            <a:pPr lvl="1"/>
            <a:r>
              <a:rPr lang="en-US" dirty="0"/>
              <a:t>Recent releases:</a:t>
            </a:r>
          </a:p>
          <a:p>
            <a:pPr lvl="2"/>
            <a:r>
              <a:rPr lang="en-US" dirty="0"/>
              <a:t>IPEDS Fall 2016-17 data collection (preliminary data)</a:t>
            </a:r>
          </a:p>
          <a:p>
            <a:pPr lvl="3"/>
            <a:r>
              <a:rPr lang="en-US" dirty="0"/>
              <a:t>Coming soon!</a:t>
            </a:r>
          </a:p>
          <a:p>
            <a:pPr lvl="2"/>
            <a:r>
              <a:rPr lang="en-US" dirty="0"/>
              <a:t>IPEDS Winter 2015-16 data collection (provisional data)</a:t>
            </a:r>
          </a:p>
          <a:p>
            <a:pPr lvl="3"/>
            <a:r>
              <a:rPr lang="en-US" dirty="0"/>
              <a:t>Pub #2017-084, 02/28/17</a:t>
            </a:r>
          </a:p>
          <a:p>
            <a:pPr lvl="2"/>
            <a:r>
              <a:rPr lang="en-US" dirty="0"/>
              <a:t>IPEDS Spring 2015-16 data collection (provisional data)</a:t>
            </a:r>
          </a:p>
          <a:p>
            <a:pPr lvl="3"/>
            <a:r>
              <a:rPr lang="en-US" dirty="0"/>
              <a:t>Pub #2017-024, 02/14/17</a:t>
            </a:r>
          </a:p>
          <a:p>
            <a:endParaRPr lang="en-US" dirty="0"/>
          </a:p>
          <a:p>
            <a:endParaRPr lang="en-US" dirty="0"/>
          </a:p>
        </p:txBody>
      </p:sp>
    </p:spTree>
    <p:extLst>
      <p:ext uri="{BB962C8B-B14F-4D97-AF65-F5344CB8AC3E}">
        <p14:creationId xmlns:p14="http://schemas.microsoft.com/office/powerpoint/2010/main" val="13327350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IPEDS Brochures</a:t>
            </a:r>
            <a:br>
              <a:rPr lang="en-US" dirty="0"/>
            </a:br>
            <a:endParaRPr lang="en-US" dirty="0"/>
          </a:p>
        </p:txBody>
      </p:sp>
      <p:sp>
        <p:nvSpPr>
          <p:cNvPr id="3" name="Subtitle 2"/>
          <p:cNvSpPr>
            <a:spLocks noGrp="1"/>
          </p:cNvSpPr>
          <p:nvPr>
            <p:ph type="body" idx="1"/>
          </p:nvPr>
        </p:nvSpPr>
        <p:spPr/>
        <p:txBody>
          <a:bodyPr/>
          <a:lstStyle/>
          <a:p>
            <a:r>
              <a:rPr lang="en-US" dirty="0"/>
              <a:t>Bao Le</a:t>
            </a:r>
          </a:p>
          <a:p>
            <a:r>
              <a:rPr lang="en-US" dirty="0"/>
              <a:t>Data Release and Publications	</a:t>
            </a:r>
          </a:p>
        </p:txBody>
      </p:sp>
    </p:spTree>
    <p:extLst>
      <p:ext uri="{BB962C8B-B14F-4D97-AF65-F5344CB8AC3E}">
        <p14:creationId xmlns:p14="http://schemas.microsoft.com/office/powerpoint/2010/main" val="409388201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r>
              <a:rPr lang="en-US" altLang="en-US"/>
              <a:t>Overview</a:t>
            </a:r>
          </a:p>
        </p:txBody>
      </p:sp>
      <p:sp>
        <p:nvSpPr>
          <p:cNvPr id="3" name="Content Placeholder 2"/>
          <p:cNvSpPr>
            <a:spLocks noGrp="1"/>
          </p:cNvSpPr>
          <p:nvPr>
            <p:ph idx="1"/>
          </p:nvPr>
        </p:nvSpPr>
        <p:spPr/>
        <p:txBody>
          <a:bodyPr>
            <a:normAutofit fontScale="77500" lnSpcReduction="20000"/>
          </a:bodyPr>
          <a:lstStyle/>
          <a:p>
            <a:r>
              <a:rPr lang="en-US" dirty="0"/>
              <a:t>Purpose</a:t>
            </a:r>
          </a:p>
          <a:p>
            <a:pPr lvl="1"/>
            <a:r>
              <a:rPr lang="en-US" dirty="0"/>
              <a:t>Public-friendly publications to inform about the IPEDS collection</a:t>
            </a:r>
          </a:p>
          <a:p>
            <a:pPr lvl="1"/>
            <a:r>
              <a:rPr lang="en-US" dirty="0"/>
              <a:t>Use plain language and graphics to explain complex ideas</a:t>
            </a:r>
          </a:p>
          <a:p>
            <a:pPr lvl="1"/>
            <a:r>
              <a:rPr lang="en-US" dirty="0"/>
              <a:t>Provide broad overview but also list resources for deeper dives</a:t>
            </a:r>
          </a:p>
          <a:p>
            <a:endParaRPr lang="en-US" dirty="0"/>
          </a:p>
          <a:p>
            <a:r>
              <a:rPr lang="en-US" dirty="0"/>
              <a:t>Audience</a:t>
            </a:r>
          </a:p>
          <a:p>
            <a:pPr lvl="1"/>
            <a:r>
              <a:rPr lang="en-US" dirty="0"/>
              <a:t>Policy makers </a:t>
            </a:r>
          </a:p>
          <a:p>
            <a:pPr lvl="1"/>
            <a:r>
              <a:rPr lang="en-US" dirty="0"/>
              <a:t>Hill staffers </a:t>
            </a:r>
          </a:p>
          <a:p>
            <a:pPr lvl="1"/>
            <a:r>
              <a:rPr lang="en-US" dirty="0"/>
              <a:t>Other federal agencies</a:t>
            </a:r>
          </a:p>
          <a:p>
            <a:pPr lvl="1"/>
            <a:r>
              <a:rPr lang="en-US" dirty="0"/>
              <a:t>College presidents </a:t>
            </a:r>
          </a:p>
          <a:p>
            <a:pPr lvl="1"/>
            <a:r>
              <a:rPr lang="en-US" dirty="0"/>
              <a:t>Members of the media</a:t>
            </a:r>
          </a:p>
          <a:p>
            <a:pPr lvl="1"/>
            <a:r>
              <a:rPr lang="en-US" dirty="0"/>
              <a:t>Beginning researchers</a:t>
            </a:r>
          </a:p>
        </p:txBody>
      </p:sp>
    </p:spTree>
    <p:extLst>
      <p:ext uri="{BB962C8B-B14F-4D97-AF65-F5344CB8AC3E}">
        <p14:creationId xmlns:p14="http://schemas.microsoft.com/office/powerpoint/2010/main" val="369000445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IPEDSData\Brochures\Images from brochures in .png format\Grad Rates images\grad-rate-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8202" b="11533"/>
          <a:stretch/>
        </p:blipFill>
        <p:spPr bwMode="auto">
          <a:xfrm>
            <a:off x="667698" y="0"/>
            <a:ext cx="8001000" cy="165138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K:\IPEDSData\Brochures\Images from brochures in .png format\Grad Rates images\grad-rates-and-cohorts.png"/>
          <p:cNvPicPr>
            <a:picLocks noChangeAspect="1" noChangeArrowheads="1"/>
          </p:cNvPicPr>
          <p:nvPr/>
        </p:nvPicPr>
        <p:blipFill rotWithShape="1">
          <a:blip r:embed="rId3">
            <a:extLst>
              <a:ext uri="{28A0092B-C50C-407E-A947-70E740481C1C}">
                <a14:useLocalDpi xmlns:a14="http://schemas.microsoft.com/office/drawing/2010/main" val="0"/>
              </a:ext>
            </a:extLst>
          </a:blip>
          <a:srcRect b="33088"/>
          <a:stretch/>
        </p:blipFill>
        <p:spPr bwMode="auto">
          <a:xfrm>
            <a:off x="1063483" y="1771227"/>
            <a:ext cx="6865866" cy="43175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173" y="2222334"/>
            <a:ext cx="534352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760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5608" y="4090987"/>
            <a:ext cx="8172787" cy="1362075"/>
          </a:xfrm>
        </p:spPr>
        <p:txBody>
          <a:bodyPr>
            <a:normAutofit fontScale="90000"/>
          </a:bodyPr>
          <a:lstStyle/>
          <a:p>
            <a:r>
              <a:rPr lang="en-US" dirty="0"/>
              <a:t>Institutional Characteristics (IC)</a:t>
            </a:r>
            <a:br>
              <a:rPr lang="en-US" dirty="0"/>
            </a:br>
            <a:endParaRPr lang="en-US" dirty="0"/>
          </a:p>
        </p:txBody>
      </p:sp>
      <p:sp>
        <p:nvSpPr>
          <p:cNvPr id="7" name="Text Placeholder 6"/>
          <p:cNvSpPr>
            <a:spLocks noGrp="1"/>
          </p:cNvSpPr>
          <p:nvPr>
            <p:ph type="body" idx="1"/>
          </p:nvPr>
        </p:nvSpPr>
        <p:spPr>
          <a:xfrm>
            <a:off x="691509" y="2590800"/>
            <a:ext cx="7772400" cy="1500187"/>
          </a:xfrm>
        </p:spPr>
        <p:txBody>
          <a:bodyPr/>
          <a:lstStyle/>
          <a:p>
            <a:r>
              <a:rPr lang="en-US" dirty="0"/>
              <a:t>Chris Cody</a:t>
            </a:r>
          </a:p>
          <a:p>
            <a:r>
              <a:rPr lang="en-US" dirty="0"/>
              <a:t>Notes from the 2016-17 Collection</a:t>
            </a:r>
          </a:p>
        </p:txBody>
      </p:sp>
    </p:spTree>
    <p:extLst>
      <p:ext uri="{BB962C8B-B14F-4D97-AF65-F5344CB8AC3E}">
        <p14:creationId xmlns:p14="http://schemas.microsoft.com/office/powerpoint/2010/main" val="83762591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8033" y="114300"/>
            <a:ext cx="8001000" cy="1557644"/>
            <a:chOff x="638033" y="-13197"/>
            <a:chExt cx="8001000" cy="1752600"/>
          </a:xfrm>
        </p:grpSpPr>
        <p:pic>
          <p:nvPicPr>
            <p:cNvPr id="5122" name="Picture 2" descr="K:\IPEDSData\Brochures\Images from brochures in .png format\Media Primer images\media-primer-banner-transp.png"/>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38033" y="-13197"/>
              <a:ext cx="8001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IPEDSData\Brochures\Images from brochures in .png format\Media Primer images\media-primer-banner-transp.png"/>
            <p:cNvPicPr>
              <a:picLocks noChangeAspect="1" noChangeArrowheads="1"/>
            </p:cNvPicPr>
            <p:nvPr/>
          </p:nvPicPr>
          <p:blipFill rotWithShape="1">
            <a:blip r:embed="rId4">
              <a:extLst>
                <a:ext uri="{28A0092B-C50C-407E-A947-70E740481C1C}">
                  <a14:useLocalDpi xmlns:a14="http://schemas.microsoft.com/office/drawing/2010/main" val="0"/>
                </a:ext>
              </a:extLst>
            </a:blip>
            <a:srcRect r="56660"/>
            <a:stretch/>
          </p:blipFill>
          <p:spPr bwMode="auto">
            <a:xfrm>
              <a:off x="638033" y="0"/>
              <a:ext cx="3467668" cy="173940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8609" y="1705799"/>
            <a:ext cx="5201482" cy="812470"/>
          </a:xfrm>
          <a:prstGeom prst="rect">
            <a:avLst/>
          </a:prstGeom>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4230" y="2518269"/>
            <a:ext cx="6708129" cy="3464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638033" y="1588817"/>
            <a:ext cx="800100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549272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Dissemination Methods</a:t>
            </a:r>
          </a:p>
        </p:txBody>
      </p:sp>
      <p:sp>
        <p:nvSpPr>
          <p:cNvPr id="3" name="Content Placeholder 2"/>
          <p:cNvSpPr>
            <a:spLocks noGrp="1"/>
          </p:cNvSpPr>
          <p:nvPr>
            <p:ph idx="1"/>
          </p:nvPr>
        </p:nvSpPr>
        <p:spPr/>
        <p:txBody>
          <a:bodyPr/>
          <a:lstStyle/>
          <a:p>
            <a:pPr lvl="1"/>
            <a:r>
              <a:rPr lang="en-US" dirty="0"/>
              <a:t>Available for download as “Data Product” on </a:t>
            </a:r>
            <a:r>
              <a:rPr lang="en-US" i="1" dirty="0"/>
              <a:t>Publications and Products </a:t>
            </a:r>
            <a:r>
              <a:rPr lang="en-US" dirty="0"/>
              <a:t>page (</a:t>
            </a:r>
            <a:r>
              <a:rPr lang="en-US" dirty="0">
                <a:hlinkClick r:id="rId2"/>
              </a:rPr>
              <a:t>https://nces.ed.gov/pubsearch/getpubcats.asp?sid=010</a:t>
            </a:r>
            <a:r>
              <a:rPr lang="en-US" dirty="0"/>
              <a:t>) </a:t>
            </a:r>
          </a:p>
          <a:p>
            <a:pPr lvl="1"/>
            <a:endParaRPr lang="en-US" dirty="0"/>
          </a:p>
          <a:p>
            <a:pPr lvl="1"/>
            <a:endParaRPr lang="en-US" dirty="0"/>
          </a:p>
          <a:p>
            <a:pPr lvl="1"/>
            <a:endParaRPr lang="en-US" dirty="0"/>
          </a:p>
          <a:p>
            <a:pPr lvl="1"/>
            <a:r>
              <a:rPr lang="en-US" dirty="0"/>
              <a:t>Distributed at conferences</a:t>
            </a:r>
          </a:p>
          <a:p>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254" y="3114260"/>
            <a:ext cx="6134732" cy="1116546"/>
          </a:xfrm>
          <a:prstGeom prst="rect">
            <a:avLst/>
          </a:prstGeom>
        </p:spPr>
      </p:pic>
    </p:spTree>
    <p:extLst>
      <p:ext uri="{BB962C8B-B14F-4D97-AF65-F5344CB8AC3E}">
        <p14:creationId xmlns:p14="http://schemas.microsoft.com/office/powerpoint/2010/main" val="21199034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normAutofit fontScale="90000"/>
          </a:bodyPr>
          <a:lstStyle/>
          <a:p>
            <a:r>
              <a:rPr lang="en-US" altLang="en-US" dirty="0"/>
              <a:t>Future Topic: NCES Postsecondary Surveys</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3262" y="1143000"/>
            <a:ext cx="6777475" cy="4837113"/>
          </a:xfrm>
        </p:spPr>
      </p:pic>
    </p:spTree>
    <p:extLst>
      <p:ext uri="{BB962C8B-B14F-4D97-AF65-F5344CB8AC3E}">
        <p14:creationId xmlns:p14="http://schemas.microsoft.com/office/powerpoint/2010/main" val="203813708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Topic: Enrollment</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7016" y="1458310"/>
            <a:ext cx="7231841" cy="3760076"/>
          </a:xfrm>
        </p:spPr>
      </p:pic>
    </p:spTree>
    <p:extLst>
      <p:ext uri="{BB962C8B-B14F-4D97-AF65-F5344CB8AC3E}">
        <p14:creationId xmlns:p14="http://schemas.microsoft.com/office/powerpoint/2010/main" val="6816854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normAutofit/>
          </a:bodyPr>
          <a:lstStyle/>
          <a:p>
            <a:r>
              <a:rPr lang="en-US" altLang="en-US" dirty="0"/>
              <a:t>Other Future Topics</a:t>
            </a:r>
          </a:p>
        </p:txBody>
      </p:sp>
      <p:sp>
        <p:nvSpPr>
          <p:cNvPr id="100355" name="Content Placeholder 2"/>
          <p:cNvSpPr>
            <a:spLocks noGrp="1"/>
          </p:cNvSpPr>
          <p:nvPr>
            <p:ph idx="1"/>
          </p:nvPr>
        </p:nvSpPr>
        <p:spPr/>
        <p:txBody>
          <a:bodyPr>
            <a:normAutofit/>
          </a:bodyPr>
          <a:lstStyle/>
          <a:p>
            <a:pPr lvl="1"/>
            <a:r>
              <a:rPr lang="en-US" altLang="en-US" dirty="0"/>
              <a:t>Data Collection &amp; Dissemination Processes</a:t>
            </a:r>
          </a:p>
          <a:p>
            <a:pPr lvl="1"/>
            <a:r>
              <a:rPr lang="en-US" altLang="en-US" dirty="0"/>
              <a:t>Student Financial Aid</a:t>
            </a:r>
          </a:p>
          <a:p>
            <a:pPr lvl="1"/>
            <a:r>
              <a:rPr lang="en-US" altLang="en-US" dirty="0"/>
              <a:t>Completions</a:t>
            </a:r>
          </a:p>
          <a:p>
            <a:pPr lvl="1"/>
            <a:r>
              <a:rPr lang="en-US" altLang="en-US" dirty="0"/>
              <a:t>Outcome Measures</a:t>
            </a:r>
          </a:p>
          <a:p>
            <a:pPr lvl="1"/>
            <a:r>
              <a:rPr lang="en-US" altLang="en-US" dirty="0"/>
              <a:t>Use the Data functions</a:t>
            </a:r>
          </a:p>
          <a:p>
            <a:pPr lvl="1"/>
            <a:r>
              <a:rPr lang="en-US" altLang="en-US" dirty="0"/>
              <a:t>IPEDS statistics (derived variables, other analyses available)</a:t>
            </a:r>
          </a:p>
          <a:p>
            <a:pPr lvl="1"/>
            <a:endParaRPr lang="en-US" altLang="en-US" dirty="0"/>
          </a:p>
        </p:txBody>
      </p:sp>
    </p:spTree>
    <p:extLst>
      <p:ext uri="{BB962C8B-B14F-4D97-AF65-F5344CB8AC3E}">
        <p14:creationId xmlns:p14="http://schemas.microsoft.com/office/powerpoint/2010/main" val="59014393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Data Center</a:t>
            </a:r>
          </a:p>
        </p:txBody>
      </p:sp>
      <p:sp>
        <p:nvSpPr>
          <p:cNvPr id="5" name="Text Placeholder 4"/>
          <p:cNvSpPr>
            <a:spLocks noGrp="1"/>
          </p:cNvSpPr>
          <p:nvPr>
            <p:ph type="body" idx="1"/>
          </p:nvPr>
        </p:nvSpPr>
        <p:spPr/>
        <p:txBody>
          <a:bodyPr/>
          <a:lstStyle/>
          <a:p>
            <a:r>
              <a:rPr lang="en-US" dirty="0"/>
              <a:t>Sam Barbett</a:t>
            </a:r>
          </a:p>
          <a:p>
            <a:r>
              <a:rPr lang="en-US" dirty="0"/>
              <a:t>IPEDS Use the Data Tools</a:t>
            </a:r>
          </a:p>
        </p:txBody>
      </p:sp>
    </p:spTree>
    <p:extLst>
      <p:ext uri="{BB962C8B-B14F-4D97-AF65-F5344CB8AC3E}">
        <p14:creationId xmlns:p14="http://schemas.microsoft.com/office/powerpoint/2010/main" val="411692495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the Data</a:t>
            </a: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2310" y="1143000"/>
            <a:ext cx="7739380" cy="4837113"/>
          </a:xfrm>
          <a:prstGeom prst="rect">
            <a:avLst/>
          </a:prstGeom>
          <a:solidFill>
            <a:srgbClr val="FFFF00"/>
          </a:solidFill>
          <a:ln>
            <a:solidFill>
              <a:srgbClr val="FFFF00"/>
            </a:solidFill>
          </a:ln>
          <a:extLst/>
        </p:spPr>
      </p:pic>
    </p:spTree>
    <p:extLst>
      <p:ext uri="{BB962C8B-B14F-4D97-AF65-F5344CB8AC3E}">
        <p14:creationId xmlns:p14="http://schemas.microsoft.com/office/powerpoint/2010/main" val="35968659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Access Page</a:t>
            </a:r>
            <a:endParaRPr lang="en-US"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7565" y="1143000"/>
            <a:ext cx="7308869"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19743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Access</a:t>
            </a:r>
          </a:p>
        </p:txBody>
      </p:sp>
      <p:sp>
        <p:nvSpPr>
          <p:cNvPr id="3" name="Content Placeholder 2"/>
          <p:cNvSpPr>
            <a:spLocks noGrp="1"/>
          </p:cNvSpPr>
          <p:nvPr>
            <p:ph idx="1"/>
          </p:nvPr>
        </p:nvSpPr>
        <p:spPr/>
        <p:txBody>
          <a:bodyPr>
            <a:normAutofit/>
          </a:bodyPr>
          <a:lstStyle/>
          <a:p>
            <a:r>
              <a:rPr lang="en-US" sz="3000" dirty="0"/>
              <a:t>Functions that use provisional/preliminary and final data based on selection on data access page</a:t>
            </a:r>
          </a:p>
          <a:p>
            <a:pPr lvl="1"/>
            <a:r>
              <a:rPr lang="en-US" sz="2200" dirty="0"/>
              <a:t>Compare Institutions</a:t>
            </a:r>
          </a:p>
          <a:p>
            <a:pPr lvl="1"/>
            <a:r>
              <a:rPr lang="en-US" sz="2200" dirty="0"/>
              <a:t>Statistical Tables</a:t>
            </a:r>
          </a:p>
          <a:p>
            <a:pPr lvl="1"/>
            <a:r>
              <a:rPr lang="en-US" sz="2200" dirty="0"/>
              <a:t>Survey Data Custom Data Files</a:t>
            </a:r>
          </a:p>
          <a:p>
            <a:r>
              <a:rPr lang="en-US" sz="3000" dirty="0"/>
              <a:t>Functions that use provisional data only</a:t>
            </a:r>
          </a:p>
          <a:p>
            <a:pPr lvl="1"/>
            <a:r>
              <a:rPr lang="en-US" sz="2000" dirty="0"/>
              <a:t>Data Trends </a:t>
            </a:r>
          </a:p>
          <a:p>
            <a:pPr lvl="1"/>
            <a:r>
              <a:rPr lang="en-US" sz="2000" dirty="0"/>
              <a:t>Data Feedback Report </a:t>
            </a:r>
          </a:p>
          <a:p>
            <a:pPr lvl="1"/>
            <a:r>
              <a:rPr lang="en-US" sz="2000" dirty="0"/>
              <a:t>Look up an Institution (Reported data)</a:t>
            </a:r>
          </a:p>
          <a:p>
            <a:pPr lvl="1"/>
            <a:endParaRPr lang="en-US" sz="2000" dirty="0"/>
          </a:p>
        </p:txBody>
      </p:sp>
    </p:spTree>
    <p:extLst>
      <p:ext uri="{BB962C8B-B14F-4D97-AF65-F5344CB8AC3E}">
        <p14:creationId xmlns:p14="http://schemas.microsoft.com/office/powerpoint/2010/main" val="35008810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Access</a:t>
            </a:r>
          </a:p>
        </p:txBody>
      </p:sp>
      <p:sp>
        <p:nvSpPr>
          <p:cNvPr id="3" name="Content Placeholder 2"/>
          <p:cNvSpPr>
            <a:spLocks noGrp="1"/>
          </p:cNvSpPr>
          <p:nvPr>
            <p:ph idx="1"/>
          </p:nvPr>
        </p:nvSpPr>
        <p:spPr/>
        <p:txBody>
          <a:bodyPr>
            <a:normAutofit/>
          </a:bodyPr>
          <a:lstStyle/>
          <a:p>
            <a:r>
              <a:rPr lang="en-US" sz="3000" dirty="0"/>
              <a:t>Other Functions</a:t>
            </a:r>
          </a:p>
          <a:p>
            <a:pPr lvl="1"/>
            <a:r>
              <a:rPr lang="en-US" sz="2200" dirty="0"/>
              <a:t>Summary Tables – Will only have the latest released data (preliminary/provisional/final) as they get released.</a:t>
            </a:r>
          </a:p>
          <a:p>
            <a:pPr lvl="1"/>
            <a:r>
              <a:rPr lang="en-US" sz="2200" dirty="0"/>
              <a:t>Survey Data Complete Data Files.  Downloadable zip files will contain both provisional and final releases, when final becomes available becomes available</a:t>
            </a:r>
          </a:p>
          <a:p>
            <a:pPr lvl="1"/>
            <a:r>
              <a:rPr lang="en-US" sz="2200" dirty="0"/>
              <a:t>Look up an Institution (Profile) . Displays only the latest current year released data preliminary or provisional. </a:t>
            </a:r>
          </a:p>
        </p:txBody>
      </p:sp>
    </p:spTree>
    <p:extLst>
      <p:ext uri="{BB962C8B-B14F-4D97-AF65-F5344CB8AC3E}">
        <p14:creationId xmlns:p14="http://schemas.microsoft.com/office/powerpoint/2010/main" val="3846176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Registration/Identification</a:t>
            </a:r>
          </a:p>
        </p:txBody>
      </p:sp>
      <p:sp>
        <p:nvSpPr>
          <p:cNvPr id="5" name="Content Placeholder 4"/>
          <p:cNvSpPr>
            <a:spLocks noGrp="1"/>
          </p:cNvSpPr>
          <p:nvPr>
            <p:ph idx="1"/>
          </p:nvPr>
        </p:nvSpPr>
        <p:spPr/>
        <p:txBody>
          <a:bodyPr>
            <a:normAutofit/>
          </a:bodyPr>
          <a:lstStyle/>
          <a:p>
            <a:pPr marL="0" indent="0">
              <a:buNone/>
            </a:pPr>
            <a:r>
              <a:rPr lang="en-US" sz="3600" b="1" dirty="0"/>
              <a:t>DUNS numbers</a:t>
            </a:r>
          </a:p>
          <a:p>
            <a:r>
              <a:rPr lang="en-US" sz="2400" dirty="0"/>
              <a:t>Added question to collect DUNS numbers on Institutional Identification Page </a:t>
            </a:r>
          </a:p>
          <a:p>
            <a:pPr lvl="1"/>
            <a:r>
              <a:rPr lang="en-US" sz="2400" dirty="0"/>
              <a:t>If your institution has an assigned Dun and Bradstreet number (DUNS) please enter your institution’s DUNS or DUNS + 4 number(s).</a:t>
            </a:r>
          </a:p>
        </p:txBody>
      </p:sp>
      <p:sp>
        <p:nvSpPr>
          <p:cNvPr id="3" name="Slide Number Placeholder 2"/>
          <p:cNvSpPr>
            <a:spLocks noGrp="1"/>
          </p:cNvSpPr>
          <p:nvPr>
            <p:ph type="sldNum" sz="quarter" idx="12"/>
          </p:nvPr>
        </p:nvSpPr>
        <p:spPr>
          <a:prstGeom prst="rect">
            <a:avLst/>
          </a:prstGeom>
        </p:spPr>
        <p:txBody>
          <a:bodyPr/>
          <a:lstStyle/>
          <a:p>
            <a:fld id="{4DB14EA9-2443-484B-9853-19116CA1CB52}" type="slidenum">
              <a:rPr lang="en-US" smtClean="0"/>
              <a:pPr/>
              <a:t>17</a:t>
            </a:fld>
            <a:endParaRPr lang="en-US" dirty="0"/>
          </a:p>
        </p:txBody>
      </p:sp>
      <p:pic>
        <p:nvPicPr>
          <p:cNvPr id="2" name="Picture 1"/>
          <p:cNvPicPr>
            <a:picLocks noChangeAspect="1"/>
          </p:cNvPicPr>
          <p:nvPr/>
        </p:nvPicPr>
        <p:blipFill>
          <a:blip r:embed="rId3"/>
          <a:stretch>
            <a:fillRect/>
          </a:stretch>
        </p:blipFill>
        <p:spPr>
          <a:xfrm>
            <a:off x="456487" y="4149103"/>
            <a:ext cx="8230313" cy="1286367"/>
          </a:xfrm>
          <a:prstGeom prst="rect">
            <a:avLst/>
          </a:prstGeom>
        </p:spPr>
      </p:pic>
    </p:spTree>
    <p:extLst>
      <p:ext uri="{BB962C8B-B14F-4D97-AF65-F5344CB8AC3E}">
        <p14:creationId xmlns:p14="http://schemas.microsoft.com/office/powerpoint/2010/main" val="14532576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New Variables in the Collection Level Data Center</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23206"/>
            <a:ext cx="82296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8924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the Data</a:t>
            </a: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2310" y="1143000"/>
            <a:ext cx="7739380"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6343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Collection Level</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5787" y="1923256"/>
            <a:ext cx="79724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519795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Collection Level – selecting institutions</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7198" y="1143000"/>
            <a:ext cx="6569603"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4133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Collection Level – Surveys</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2835" y="1143000"/>
            <a:ext cx="6058330"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44021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Collection Level – Admission Considerations</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75956"/>
            <a:ext cx="8229600" cy="377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7044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Collection Level Admission Considerations</a:t>
            </a:r>
          </a:p>
        </p:txBody>
      </p:sp>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2056606"/>
            <a:ext cx="6553200"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11190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Admissions Test Scores – Writing scores eliminated</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2525" y="1251744"/>
            <a:ext cx="683895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210940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Collection Level – Graduation rate data for Pell Grant and Stafford Loan Recipients</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136087"/>
            <a:ext cx="8229600" cy="285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650596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Collection Level – Graduation rate data for Pell Grant and Stafford Loan Recipients</a:t>
            </a:r>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95325" y="1143000"/>
            <a:ext cx="6953349"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308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Registration/Identification</a:t>
            </a:r>
          </a:p>
        </p:txBody>
      </p:sp>
      <p:sp>
        <p:nvSpPr>
          <p:cNvPr id="3" name="Content Placeholder 2"/>
          <p:cNvSpPr>
            <a:spLocks noGrp="1"/>
          </p:cNvSpPr>
          <p:nvPr>
            <p:ph idx="1"/>
          </p:nvPr>
        </p:nvSpPr>
        <p:spPr/>
        <p:txBody>
          <a:bodyPr>
            <a:normAutofit/>
          </a:bodyPr>
          <a:lstStyle/>
          <a:p>
            <a:pPr marL="0" lvl="0" indent="0">
              <a:buNone/>
            </a:pPr>
            <a:r>
              <a:rPr lang="en-US" sz="3600" b="1" dirty="0"/>
              <a:t>Disability Services</a:t>
            </a:r>
          </a:p>
          <a:p>
            <a:pPr lvl="0"/>
            <a:r>
              <a:rPr lang="en-US" sz="2800" dirty="0"/>
              <a:t>Added a box to collect Disability Services web address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34040"/>
            <a:ext cx="8417881" cy="1054521"/>
          </a:xfrm>
          <a:prstGeom prst="rect">
            <a:avLst/>
          </a:prstGeom>
        </p:spPr>
      </p:pic>
    </p:spTree>
    <p:extLst>
      <p:ext uri="{BB962C8B-B14F-4D97-AF65-F5344CB8AC3E}">
        <p14:creationId xmlns:p14="http://schemas.microsoft.com/office/powerpoint/2010/main" val="340301097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785"/>
            <a:ext cx="8229600" cy="1143000"/>
          </a:xfrm>
        </p:spPr>
        <p:txBody>
          <a:bodyPr>
            <a:normAutofit/>
          </a:bodyPr>
          <a:lstStyle/>
          <a:p>
            <a:r>
              <a:rPr lang="en-US" sz="2400" dirty="0"/>
              <a:t>Collection Level – Graduation rate data for Pell Grant and Stafford Loan Recipients</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6093" y="1143000"/>
            <a:ext cx="7111814"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6539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Collection Level – Finance expenses for all institutions</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2818" y="1143000"/>
            <a:ext cx="5258363"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40117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Collection Level – Finance Statement of financial position for GASB institutions</a:t>
            </a:r>
            <a:endParaRPr lang="en-US" sz="2400"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9223" y="1143000"/>
            <a:ext cx="7025554"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0148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Collection Level – Academic Library Collections</a:t>
            </a: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9159" y="1143000"/>
            <a:ext cx="7105681"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028474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Collection Level – Human Resources Salaries</a:t>
            </a: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85" y="1143000"/>
            <a:ext cx="6553030"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453244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Human Resources – Changes for nontenured/not on tenure track</a:t>
            </a:r>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27404"/>
            <a:ext cx="8229600" cy="4468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354434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Human Resources – Changes for nontenured/not on tenure track</a:t>
            </a:r>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250" y="1466056"/>
            <a:ext cx="59055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9721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Trends (trend generator 3.0)</a:t>
            </a:r>
          </a:p>
        </p:txBody>
      </p:sp>
      <p:sp>
        <p:nvSpPr>
          <p:cNvPr id="3" name="Text Placeholder 2"/>
          <p:cNvSpPr>
            <a:spLocks noGrp="1"/>
          </p:cNvSpPr>
          <p:nvPr>
            <p:ph type="body" idx="1"/>
          </p:nvPr>
        </p:nvSpPr>
        <p:spPr/>
        <p:txBody>
          <a:bodyPr/>
          <a:lstStyle/>
          <a:p>
            <a:r>
              <a:rPr lang="en-US" dirty="0"/>
              <a:t>Sam Barbett</a:t>
            </a:r>
          </a:p>
          <a:p>
            <a:r>
              <a:rPr lang="en-US" dirty="0"/>
              <a:t>IPEDS Use the Data Tools</a:t>
            </a:r>
          </a:p>
        </p:txBody>
      </p:sp>
    </p:spTree>
    <p:extLst>
      <p:ext uri="{BB962C8B-B14F-4D97-AF65-F5344CB8AC3E}">
        <p14:creationId xmlns:p14="http://schemas.microsoft.com/office/powerpoint/2010/main" val="8637761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5662"/>
          </a:xfrm>
        </p:spPr>
        <p:txBody>
          <a:bodyPr>
            <a:normAutofit/>
          </a:bodyPr>
          <a:lstStyle/>
          <a:p>
            <a:r>
              <a:rPr lang="en-US" sz="3200" dirty="0"/>
              <a:t>   Data Trends – updated to 2015-16</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2825" y="1143000"/>
            <a:ext cx="7378349"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005972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Trends – updated to 2015-16</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8362" y="1146969"/>
            <a:ext cx="4867275"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571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 Header</a:t>
            </a:r>
          </a:p>
        </p:txBody>
      </p:sp>
      <p:sp>
        <p:nvSpPr>
          <p:cNvPr id="3" name="Content Placeholder 2"/>
          <p:cNvSpPr>
            <a:spLocks noGrp="1"/>
          </p:cNvSpPr>
          <p:nvPr>
            <p:ph idx="1"/>
          </p:nvPr>
        </p:nvSpPr>
        <p:spPr/>
        <p:txBody>
          <a:bodyPr>
            <a:noAutofit/>
          </a:bodyPr>
          <a:lstStyle/>
          <a:p>
            <a:pPr marL="0" indent="0">
              <a:buNone/>
            </a:pPr>
            <a:r>
              <a:rPr lang="en-US" sz="3600" b="1" dirty="0"/>
              <a:t>Screening Question</a:t>
            </a:r>
          </a:p>
          <a:p>
            <a:r>
              <a:rPr lang="en-US" sz="2400" dirty="0"/>
              <a:t>New (additional) library screening question added to Part C – Other Survey Screening Questions – Library Access and Expenses</a:t>
            </a:r>
          </a:p>
          <a:p>
            <a:endParaRPr lang="en-US" sz="2400" dirty="0"/>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19</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101882"/>
            <a:ext cx="7946967" cy="2360271"/>
          </a:xfrm>
          <a:prstGeom prst="rect">
            <a:avLst/>
          </a:prstGeom>
        </p:spPr>
      </p:pic>
      <p:sp>
        <p:nvSpPr>
          <p:cNvPr id="8" name="Rectangle 7"/>
          <p:cNvSpPr/>
          <p:nvPr/>
        </p:nvSpPr>
        <p:spPr>
          <a:xfrm>
            <a:off x="457200" y="3258589"/>
            <a:ext cx="7946967" cy="110559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04303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Trends – updated to 2015-16</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3175" y="1594644"/>
            <a:ext cx="4057650"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306766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Data Trends – Fall enrollment</a:t>
            </a:r>
          </a:p>
        </p:txBody>
      </p:sp>
      <p:sp>
        <p:nvSpPr>
          <p:cNvPr id="3" name="Content Placeholder 2"/>
          <p:cNvSpPr>
            <a:spLocks noGrp="1"/>
          </p:cNvSpPr>
          <p:nvPr>
            <p:ph idx="1"/>
          </p:nvPr>
        </p:nvSpPr>
        <p:spPr/>
        <p:txBody>
          <a:bodyPr/>
          <a:lstStyle/>
          <a:p>
            <a:endParaRPr lang="en-US" dirty="0"/>
          </a:p>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8" y="1062892"/>
            <a:ext cx="6981825" cy="507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70778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Trends – Fall enrollment</a:t>
            </a:r>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6253" y="1143000"/>
            <a:ext cx="6351494"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53264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Trends – filtering/limiting results</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0890" y="1143000"/>
            <a:ext cx="6142220"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599498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Trends – filtering, limiting results</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5402" y="1143000"/>
            <a:ext cx="5573195"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690615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Trends – building a table, rows</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1137" y="1189831"/>
            <a:ext cx="6181725"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42467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Trends – building a table, columns</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5518" y="1143000"/>
            <a:ext cx="6512963" cy="48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898672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Trends - trend rows, columns or cells</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7312" y="1742281"/>
            <a:ext cx="6429375"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30584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Trends – trending rows</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8300" y="1237456"/>
            <a:ext cx="58674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743708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Feedback Report</a:t>
            </a:r>
          </a:p>
        </p:txBody>
      </p:sp>
      <p:sp>
        <p:nvSpPr>
          <p:cNvPr id="3" name="Text Placeholder 2"/>
          <p:cNvSpPr>
            <a:spLocks noGrp="1"/>
          </p:cNvSpPr>
          <p:nvPr>
            <p:ph type="body" idx="1"/>
          </p:nvPr>
        </p:nvSpPr>
        <p:spPr/>
        <p:txBody>
          <a:bodyPr/>
          <a:lstStyle/>
          <a:p>
            <a:r>
              <a:rPr lang="en-US" dirty="0"/>
              <a:t>Gigi Jones</a:t>
            </a:r>
          </a:p>
          <a:p>
            <a:r>
              <a:rPr lang="en-US" dirty="0"/>
              <a:t>IPEDS Use the Data Tools</a:t>
            </a:r>
          </a:p>
        </p:txBody>
      </p:sp>
    </p:spTree>
    <p:extLst>
      <p:ext uri="{BB962C8B-B14F-4D97-AF65-F5344CB8AC3E}">
        <p14:creationId xmlns:p14="http://schemas.microsoft.com/office/powerpoint/2010/main" val="2745250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IPEDS Workshop 2017</a:t>
            </a:r>
          </a:p>
        </p:txBody>
      </p:sp>
      <p:sp>
        <p:nvSpPr>
          <p:cNvPr id="3" name="Subtitle 2"/>
          <p:cNvSpPr>
            <a:spLocks noGrp="1"/>
          </p:cNvSpPr>
          <p:nvPr>
            <p:ph type="subTitle" idx="1"/>
          </p:nvPr>
        </p:nvSpPr>
        <p:spPr/>
        <p:txBody>
          <a:bodyPr/>
          <a:lstStyle/>
          <a:p>
            <a:r>
              <a:rPr lang="en-US" dirty="0"/>
              <a:t>IPEDS Team</a:t>
            </a:r>
          </a:p>
        </p:txBody>
      </p:sp>
    </p:spTree>
    <p:extLst>
      <p:ext uri="{BB962C8B-B14F-4D97-AF65-F5344CB8AC3E}">
        <p14:creationId xmlns:p14="http://schemas.microsoft.com/office/powerpoint/2010/main" val="95591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 Part C – Student Services </a:t>
            </a:r>
          </a:p>
        </p:txBody>
      </p:sp>
      <p:sp>
        <p:nvSpPr>
          <p:cNvPr id="3" name="Content Placeholder 2"/>
          <p:cNvSpPr>
            <a:spLocks noGrp="1"/>
          </p:cNvSpPr>
          <p:nvPr>
            <p:ph idx="1"/>
          </p:nvPr>
        </p:nvSpPr>
        <p:spPr/>
        <p:txBody>
          <a:bodyPr>
            <a:noAutofit/>
          </a:bodyPr>
          <a:lstStyle/>
          <a:p>
            <a:pPr marL="0" indent="0">
              <a:buNone/>
            </a:pPr>
            <a:r>
              <a:rPr lang="en-US" sz="3600" b="1" dirty="0"/>
              <a:t>Other Student Services</a:t>
            </a:r>
          </a:p>
          <a:p>
            <a:r>
              <a:rPr lang="en-US" sz="2400" dirty="0"/>
              <a:t>Replaced library resources question below with new question (next screen)</a:t>
            </a:r>
          </a:p>
          <a:p>
            <a:r>
              <a:rPr lang="en-US" sz="2400" dirty="0"/>
              <a:t>Old Library Resources Question:</a:t>
            </a:r>
          </a:p>
          <a:p>
            <a:pPr marL="0" indent="0">
              <a:buNone/>
            </a:pPr>
            <a:endParaRPr lang="en-US" sz="2400" dirty="0"/>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20</a:t>
            </a:fld>
            <a:endParaRPr lang="en-US" dirty="0"/>
          </a:p>
        </p:txBody>
      </p:sp>
      <p:pic>
        <p:nvPicPr>
          <p:cNvPr id="4" name="Picture 3"/>
          <p:cNvPicPr>
            <a:picLocks noChangeAspect="1"/>
          </p:cNvPicPr>
          <p:nvPr/>
        </p:nvPicPr>
        <p:blipFill>
          <a:blip r:embed="rId2"/>
          <a:stretch>
            <a:fillRect/>
          </a:stretch>
        </p:blipFill>
        <p:spPr>
          <a:xfrm>
            <a:off x="457199" y="3276687"/>
            <a:ext cx="7893861" cy="1553008"/>
          </a:xfrm>
          <a:prstGeom prst="rect">
            <a:avLst/>
          </a:prstGeom>
        </p:spPr>
      </p:pic>
    </p:spTree>
    <p:extLst>
      <p:ext uri="{BB962C8B-B14F-4D97-AF65-F5344CB8AC3E}">
        <p14:creationId xmlns:p14="http://schemas.microsoft.com/office/powerpoint/2010/main" val="141252945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4" y="2438400"/>
            <a:ext cx="4495799"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Data Feedback Report</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4638"/>
            <a:ext cx="685800" cy="61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Content Placeholder 3"/>
          <p:cNvPicPr>
            <a:picLocks noChangeAspect="1"/>
          </p:cNvPicPr>
          <p:nvPr/>
        </p:nvPicPr>
        <p:blipFill>
          <a:blip r:embed="rId4"/>
          <a:stretch>
            <a:fillRect/>
          </a:stretch>
        </p:blipFill>
        <p:spPr>
          <a:xfrm>
            <a:off x="4863973" y="992591"/>
            <a:ext cx="3971961" cy="5105400"/>
          </a:xfrm>
          <a:prstGeom prst="rect">
            <a:avLst/>
          </a:prstGeom>
        </p:spPr>
      </p:pic>
    </p:spTree>
    <p:extLst>
      <p:ext uri="{BB962C8B-B14F-4D97-AF65-F5344CB8AC3E}">
        <p14:creationId xmlns:p14="http://schemas.microsoft.com/office/powerpoint/2010/main" val="69286041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0"/>
            <a:ext cx="8717280" cy="1143000"/>
          </a:xfrm>
        </p:spPr>
        <p:txBody>
          <a:bodyPr>
            <a:normAutofit fontScale="90000"/>
          </a:bodyPr>
          <a:lstStyle/>
          <a:p>
            <a:r>
              <a:rPr lang="en-US" dirty="0"/>
              <a:t>Changes to 2016 Data Feedback Reports</a:t>
            </a:r>
          </a:p>
        </p:txBody>
      </p:sp>
      <p:sp>
        <p:nvSpPr>
          <p:cNvPr id="3" name="Content Placeholder 2"/>
          <p:cNvSpPr>
            <a:spLocks noGrp="1"/>
          </p:cNvSpPr>
          <p:nvPr>
            <p:ph idx="1"/>
          </p:nvPr>
        </p:nvSpPr>
        <p:spPr/>
        <p:txBody>
          <a:bodyPr>
            <a:normAutofit/>
          </a:bodyPr>
          <a:lstStyle/>
          <a:p>
            <a:r>
              <a:rPr lang="en-US" sz="2800" dirty="0"/>
              <a:t>Table of Contents (inside cover)</a:t>
            </a:r>
          </a:p>
          <a:p>
            <a:r>
              <a:rPr lang="en-US" sz="2800" dirty="0"/>
              <a:t>Expansion of the Graduation rate and retention rate graph</a:t>
            </a:r>
          </a:p>
          <a:p>
            <a:r>
              <a:rPr lang="en-US" sz="2800" dirty="0"/>
              <a:t>Methodology (appendix) redesigned for easier read</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433" y="3345180"/>
            <a:ext cx="4212907" cy="263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040" y="4061461"/>
            <a:ext cx="2849880" cy="98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Brace 3"/>
          <p:cNvSpPr/>
          <p:nvPr/>
        </p:nvSpPr>
        <p:spPr>
          <a:xfrm>
            <a:off x="5006340" y="3535680"/>
            <a:ext cx="403860" cy="2443921"/>
          </a:xfrm>
          <a:prstGeom prst="rightBrace">
            <a:avLst>
              <a:gd name="adj1" fmla="val 8333"/>
              <a:gd name="adj2" fmla="val 50312"/>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1986957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Feedback Report</a:t>
            </a:r>
          </a:p>
        </p:txBody>
      </p:sp>
      <p:sp>
        <p:nvSpPr>
          <p:cNvPr id="3" name="Content Placeholder 2"/>
          <p:cNvSpPr>
            <a:spLocks noGrp="1"/>
          </p:cNvSpPr>
          <p:nvPr>
            <p:ph idx="1"/>
          </p:nvPr>
        </p:nvSpPr>
        <p:spPr>
          <a:xfrm>
            <a:off x="609600" y="1516380"/>
            <a:ext cx="8077200" cy="4160520"/>
          </a:xfrm>
        </p:spPr>
        <p:txBody>
          <a:bodyPr>
            <a:noAutofit/>
          </a:bodyPr>
          <a:lstStyle/>
          <a:p>
            <a:r>
              <a:rPr lang="en-US" sz="2400" dirty="0"/>
              <a:t>DFRs were sent to Keyholders and Coordinators on 3/8/17. They will be sent to CEOs on 3/21/17.</a:t>
            </a:r>
          </a:p>
          <a:p>
            <a:pPr lvl="1"/>
            <a:r>
              <a:rPr lang="en-US" sz="2400" dirty="0"/>
              <a:t>The 2016 DFR is based on data submitted to IPEDS in 2015-16.</a:t>
            </a:r>
          </a:p>
          <a:p>
            <a:pPr marL="0" indent="0">
              <a:buNone/>
            </a:pPr>
            <a:endParaRPr lang="en-US" sz="2400" dirty="0"/>
          </a:p>
          <a:p>
            <a:r>
              <a:rPr lang="en-US" sz="2400" dirty="0"/>
              <a:t>Upload a new Custom Comparison Group for the 2017 Data Feedback Report</a:t>
            </a:r>
          </a:p>
          <a:p>
            <a:pPr lvl="1"/>
            <a:r>
              <a:rPr lang="en-US" sz="2400" dirty="0"/>
              <a:t>4/1/17 through 7/15/17</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985" y="550689"/>
            <a:ext cx="685800" cy="61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635545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Downloadable database</a:t>
            </a:r>
          </a:p>
        </p:txBody>
      </p:sp>
      <p:sp>
        <p:nvSpPr>
          <p:cNvPr id="5" name="Text Placeholder 4"/>
          <p:cNvSpPr>
            <a:spLocks noGrp="1"/>
          </p:cNvSpPr>
          <p:nvPr>
            <p:ph type="body" idx="1"/>
          </p:nvPr>
        </p:nvSpPr>
        <p:spPr/>
        <p:txBody>
          <a:bodyPr/>
          <a:lstStyle/>
          <a:p>
            <a:r>
              <a:rPr lang="en-US" dirty="0"/>
              <a:t>Moussa Ezzeddine</a:t>
            </a:r>
          </a:p>
          <a:p>
            <a:r>
              <a:rPr lang="en-US" dirty="0"/>
              <a:t>IPEDS Use the Data Tools</a:t>
            </a:r>
          </a:p>
        </p:txBody>
      </p:sp>
    </p:spTree>
    <p:extLst>
      <p:ext uri="{BB962C8B-B14F-4D97-AF65-F5344CB8AC3E}">
        <p14:creationId xmlns:p14="http://schemas.microsoft.com/office/powerpoint/2010/main" val="8251431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Downloadable Database</a:t>
            </a:r>
          </a:p>
        </p:txBody>
      </p:sp>
      <p:sp>
        <p:nvSpPr>
          <p:cNvPr id="3" name="Content Placeholder 2"/>
          <p:cNvSpPr>
            <a:spLocks noGrp="1"/>
          </p:cNvSpPr>
          <p:nvPr>
            <p:ph idx="1"/>
          </p:nvPr>
        </p:nvSpPr>
        <p:spPr/>
        <p:txBody>
          <a:bodyPr/>
          <a:lstStyle/>
          <a:p>
            <a:r>
              <a:rPr lang="en-US" dirty="0"/>
              <a:t>On the main page, located under the ‘Survey Data’ drop down menu, which includes  Complete and Custom Data Files.</a:t>
            </a:r>
          </a:p>
        </p:txBody>
      </p:sp>
    </p:spTree>
    <p:extLst>
      <p:ext uri="{BB962C8B-B14F-4D97-AF65-F5344CB8AC3E}">
        <p14:creationId xmlns:p14="http://schemas.microsoft.com/office/powerpoint/2010/main" val="78256869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Downloadable Database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710" y="2071687"/>
            <a:ext cx="4399381" cy="3632199"/>
          </a:xfrm>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649691" y="2835273"/>
            <a:ext cx="4362483"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4485336" y="3887785"/>
            <a:ext cx="328709" cy="3794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62828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Downloadable Database</a:t>
            </a:r>
          </a:p>
        </p:txBody>
      </p:sp>
      <p:pic>
        <p:nvPicPr>
          <p:cNvPr id="6" name="Picture 5"/>
          <p:cNvPicPr>
            <a:picLocks noChangeAspect="1"/>
          </p:cNvPicPr>
          <p:nvPr/>
        </p:nvPicPr>
        <p:blipFill>
          <a:blip r:embed="rId3"/>
          <a:stretch>
            <a:fillRect/>
          </a:stretch>
        </p:blipFill>
        <p:spPr>
          <a:xfrm>
            <a:off x="1562880" y="1143000"/>
            <a:ext cx="6018239" cy="4900326"/>
          </a:xfrm>
          <a:prstGeom prst="rect">
            <a:avLst/>
          </a:prstGeom>
        </p:spPr>
      </p:pic>
    </p:spTree>
    <p:extLst>
      <p:ext uri="{BB962C8B-B14F-4D97-AF65-F5344CB8AC3E}">
        <p14:creationId xmlns:p14="http://schemas.microsoft.com/office/powerpoint/2010/main" val="381830164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Downloadable Database</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900"/>
          <a:stretch/>
        </p:blipFill>
        <p:spPr>
          <a:xfrm>
            <a:off x="914271" y="2438400"/>
            <a:ext cx="7201029" cy="1765300"/>
          </a:xfrm>
        </p:spPr>
      </p:pic>
    </p:spTree>
    <p:extLst>
      <p:ext uri="{BB962C8B-B14F-4D97-AF65-F5344CB8AC3E}">
        <p14:creationId xmlns:p14="http://schemas.microsoft.com/office/powerpoint/2010/main" val="125669288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Downloadable Database</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b="12412"/>
          <a:stretch/>
        </p:blipFill>
        <p:spPr>
          <a:xfrm>
            <a:off x="2057400" y="1219200"/>
            <a:ext cx="5029200" cy="4663440"/>
          </a:xfrm>
        </p:spPr>
      </p:pic>
    </p:spTree>
    <p:extLst>
      <p:ext uri="{BB962C8B-B14F-4D97-AF65-F5344CB8AC3E}">
        <p14:creationId xmlns:p14="http://schemas.microsoft.com/office/powerpoint/2010/main" val="418290613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Questions?</a:t>
            </a:r>
            <a:endParaRPr lang="en-US" dirty="0"/>
          </a:p>
        </p:txBody>
      </p:sp>
      <p:sp>
        <p:nvSpPr>
          <p:cNvPr id="3" name="Subtitle 2"/>
          <p:cNvSpPr>
            <a:spLocks noGrp="1"/>
          </p:cNvSpPr>
          <p:nvPr>
            <p:ph type="subTitle" idx="1"/>
          </p:nvPr>
        </p:nvSpPr>
        <p:spPr/>
        <p:txBody>
          <a:bodyPr/>
          <a:lstStyle/>
          <a:p>
            <a:r>
              <a:rPr lang="en-US" dirty="0"/>
              <a:t>About anything…</a:t>
            </a:r>
          </a:p>
        </p:txBody>
      </p:sp>
    </p:spTree>
    <p:extLst>
      <p:ext uri="{BB962C8B-B14F-4D97-AF65-F5344CB8AC3E}">
        <p14:creationId xmlns:p14="http://schemas.microsoft.com/office/powerpoint/2010/main" val="2575832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IC: Part C – Student Services </a:t>
            </a:r>
          </a:p>
        </p:txBody>
      </p:sp>
      <p:sp>
        <p:nvSpPr>
          <p:cNvPr id="3" name="Content Placeholder 2"/>
          <p:cNvSpPr>
            <a:spLocks noGrp="1"/>
          </p:cNvSpPr>
          <p:nvPr>
            <p:ph idx="1"/>
          </p:nvPr>
        </p:nvSpPr>
        <p:spPr/>
        <p:txBody>
          <a:bodyPr/>
          <a:lstStyle/>
          <a:p>
            <a:pPr marL="0" indent="0">
              <a:buNone/>
            </a:pPr>
            <a:r>
              <a:rPr lang="en-US" sz="3600" b="1" dirty="0"/>
              <a:t>Other Student Services</a:t>
            </a:r>
          </a:p>
          <a:p>
            <a:r>
              <a:rPr lang="en-US" sz="2400" dirty="0"/>
              <a:t>New Library Resources Question</a:t>
            </a:r>
          </a:p>
        </p:txBody>
      </p:sp>
      <p:sp>
        <p:nvSpPr>
          <p:cNvPr id="4" name="Slide Number Placeholder 3"/>
          <p:cNvSpPr>
            <a:spLocks noGrp="1"/>
          </p:cNvSpPr>
          <p:nvPr>
            <p:ph type="sldNum" sz="quarter" idx="12"/>
          </p:nvPr>
        </p:nvSpPr>
        <p:spPr>
          <a:prstGeom prst="rect">
            <a:avLst/>
          </a:prstGeom>
        </p:spPr>
        <p:txBody>
          <a:bodyPr/>
          <a:lstStyle/>
          <a:p>
            <a:fld id="{4DB14EA9-2443-484B-9853-19116CA1CB52}" type="slidenum">
              <a:rPr lang="en-US" smtClean="0"/>
              <a:pPr/>
              <a:t>21</a:t>
            </a:fld>
            <a:endParaRPr lang="en-US" dirty="0"/>
          </a:p>
        </p:txBody>
      </p:sp>
      <p:pic>
        <p:nvPicPr>
          <p:cNvPr id="5" name="Picture 4"/>
          <p:cNvPicPr>
            <a:picLocks noChangeAspect="1"/>
          </p:cNvPicPr>
          <p:nvPr/>
        </p:nvPicPr>
        <p:blipFill>
          <a:blip r:embed="rId2"/>
          <a:stretch>
            <a:fillRect/>
          </a:stretch>
        </p:blipFill>
        <p:spPr>
          <a:xfrm>
            <a:off x="561122" y="2483763"/>
            <a:ext cx="8021755" cy="2863042"/>
          </a:xfrm>
          <a:prstGeom prst="rect">
            <a:avLst/>
          </a:prstGeom>
        </p:spPr>
      </p:pic>
    </p:spTree>
    <p:extLst>
      <p:ext uri="{BB962C8B-B14F-4D97-AF65-F5344CB8AC3E}">
        <p14:creationId xmlns:p14="http://schemas.microsoft.com/office/powerpoint/2010/main" val="4738734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Thank you!</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8230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 Part C – Student Services </a:t>
            </a:r>
          </a:p>
        </p:txBody>
      </p:sp>
      <p:sp>
        <p:nvSpPr>
          <p:cNvPr id="3" name="Content Placeholder 2"/>
          <p:cNvSpPr>
            <a:spLocks noGrp="1"/>
          </p:cNvSpPr>
          <p:nvPr>
            <p:ph idx="1"/>
          </p:nvPr>
        </p:nvSpPr>
        <p:spPr/>
        <p:txBody>
          <a:bodyPr>
            <a:normAutofit/>
          </a:bodyPr>
          <a:lstStyle/>
          <a:p>
            <a:pPr marL="0" indent="0">
              <a:buNone/>
            </a:pPr>
            <a:r>
              <a:rPr lang="en-US" b="1" dirty="0"/>
              <a:t>Distance Education Opportunities </a:t>
            </a:r>
          </a:p>
          <a:p>
            <a:r>
              <a:rPr lang="en-US" sz="2400" dirty="0"/>
              <a:t>New distance education screen with new distance education screening question and other distance education questions:</a:t>
            </a:r>
          </a:p>
          <a:p>
            <a:pPr lvl="1"/>
            <a:r>
              <a:rPr lang="en-US" sz="2400" dirty="0"/>
              <a:t>Do your institution offer distance education courses?</a:t>
            </a:r>
          </a:p>
          <a:p>
            <a:pPr lvl="1"/>
            <a:r>
              <a:rPr lang="en-US" sz="2400" dirty="0"/>
              <a:t>Are all of the programs at your institution offered exclusively via distance education?</a:t>
            </a:r>
          </a:p>
          <a:p>
            <a:pPr lvl="1"/>
            <a:r>
              <a:rPr lang="en-US" sz="2400" dirty="0"/>
              <a:t>Please indicate at what level(s) your institution offers distance education opportunities (courses and/or programs).</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4DB14EA9-2443-484B-9853-19116CA1CB52}" type="slidenum">
              <a:rPr lang="en-US" smtClean="0"/>
              <a:pPr/>
              <a:t>22</a:t>
            </a:fld>
            <a:endParaRPr lang="en-US" dirty="0"/>
          </a:p>
        </p:txBody>
      </p:sp>
    </p:spTree>
    <p:extLst>
      <p:ext uri="{BB962C8B-B14F-4D97-AF65-F5344CB8AC3E}">
        <p14:creationId xmlns:p14="http://schemas.microsoft.com/office/powerpoint/2010/main" val="2749086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 Part C – Student Services </a:t>
            </a:r>
          </a:p>
        </p:txBody>
      </p:sp>
      <p:sp>
        <p:nvSpPr>
          <p:cNvPr id="3" name="Content Placeholder 2"/>
          <p:cNvSpPr>
            <a:spLocks noGrp="1"/>
          </p:cNvSpPr>
          <p:nvPr>
            <p:ph idx="1"/>
          </p:nvPr>
        </p:nvSpPr>
        <p:spPr/>
        <p:txBody>
          <a:bodyPr>
            <a:normAutofit/>
          </a:bodyPr>
          <a:lstStyle/>
          <a:p>
            <a:pPr marL="0" indent="0">
              <a:buNone/>
            </a:pPr>
            <a:r>
              <a:rPr lang="en-US" b="1" dirty="0"/>
              <a:t>Distance Education Opportunities </a:t>
            </a:r>
          </a:p>
          <a:p>
            <a:r>
              <a:rPr lang="en-US" sz="2400" dirty="0"/>
              <a:t>New distance education questions:</a:t>
            </a:r>
          </a:p>
          <a:p>
            <a:pPr marL="0" indent="0">
              <a:buNone/>
            </a:pPr>
            <a:endParaRPr lang="en-US" sz="2400"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4DB14EA9-2443-484B-9853-19116CA1CB52}" type="slidenum">
              <a:rPr lang="en-US" smtClean="0"/>
              <a:pPr/>
              <a:t>23</a:t>
            </a:fld>
            <a:endParaRPr lang="en-US" dirty="0"/>
          </a:p>
        </p:txBody>
      </p:sp>
      <p:pic>
        <p:nvPicPr>
          <p:cNvPr id="6" name="Picture 5"/>
          <p:cNvPicPr>
            <a:picLocks noChangeAspect="1"/>
          </p:cNvPicPr>
          <p:nvPr/>
        </p:nvPicPr>
        <p:blipFill>
          <a:blip r:embed="rId3"/>
          <a:stretch>
            <a:fillRect/>
          </a:stretch>
        </p:blipFill>
        <p:spPr>
          <a:xfrm>
            <a:off x="457201" y="2286000"/>
            <a:ext cx="7223760" cy="3766831"/>
          </a:xfrm>
          <a:prstGeom prst="rect">
            <a:avLst/>
          </a:prstGeom>
        </p:spPr>
      </p:pic>
    </p:spTree>
    <p:extLst>
      <p:ext uri="{BB962C8B-B14F-4D97-AF65-F5344CB8AC3E}">
        <p14:creationId xmlns:p14="http://schemas.microsoft.com/office/powerpoint/2010/main" val="1852444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5011" y="4044240"/>
            <a:ext cx="7772400" cy="1362075"/>
          </a:xfrm>
        </p:spPr>
        <p:txBody>
          <a:bodyPr>
            <a:normAutofit/>
          </a:bodyPr>
          <a:lstStyle/>
          <a:p>
            <a:r>
              <a:rPr lang="en-US" dirty="0"/>
              <a:t>Changes: Outcome Measures</a:t>
            </a:r>
            <a:br>
              <a:rPr lang="en-US" dirty="0"/>
            </a:br>
            <a:endParaRPr lang="en-US" dirty="0"/>
          </a:p>
        </p:txBody>
      </p:sp>
      <p:sp>
        <p:nvSpPr>
          <p:cNvPr id="7" name="Text Placeholder 6"/>
          <p:cNvSpPr>
            <a:spLocks noGrp="1"/>
          </p:cNvSpPr>
          <p:nvPr>
            <p:ph type="body" idx="1"/>
          </p:nvPr>
        </p:nvSpPr>
        <p:spPr>
          <a:xfrm>
            <a:off x="745011" y="2514600"/>
            <a:ext cx="7772400" cy="1500187"/>
          </a:xfrm>
        </p:spPr>
        <p:txBody>
          <a:bodyPr/>
          <a:lstStyle/>
          <a:p>
            <a:r>
              <a:rPr lang="en-US" dirty="0"/>
              <a:t>Gigi Jones</a:t>
            </a:r>
          </a:p>
          <a:p>
            <a:r>
              <a:rPr lang="en-US" dirty="0"/>
              <a:t>Notes from the 2016-17 Collection</a:t>
            </a:r>
          </a:p>
        </p:txBody>
      </p:sp>
    </p:spTree>
    <p:extLst>
      <p:ext uri="{BB962C8B-B14F-4D97-AF65-F5344CB8AC3E}">
        <p14:creationId xmlns:p14="http://schemas.microsoft.com/office/powerpoint/2010/main" val="236477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Outcome Measures - Study Abroad</a:t>
            </a:r>
          </a:p>
        </p:txBody>
      </p:sp>
      <p:sp>
        <p:nvSpPr>
          <p:cNvPr id="5" name="Content Placeholder 4"/>
          <p:cNvSpPr>
            <a:spLocks noGrp="1"/>
          </p:cNvSpPr>
          <p:nvPr>
            <p:ph idx="1"/>
          </p:nvPr>
        </p:nvSpPr>
        <p:spPr/>
        <p:txBody>
          <a:bodyPr>
            <a:normAutofit/>
          </a:bodyPr>
          <a:lstStyle/>
          <a:p>
            <a:r>
              <a:rPr lang="en-US" sz="2800" dirty="0"/>
              <a:t>Institutions no longer need to exclude any student studying abroad (e.g., at a foreign university) if their enrollment at the 'home' institution serves as an administrative record and students in any branch campus located in a foreign country</a:t>
            </a:r>
          </a:p>
          <a:p>
            <a:pPr lvl="1"/>
            <a:endParaRPr lang="en-US" sz="2400" dirty="0"/>
          </a:p>
        </p:txBody>
      </p:sp>
      <p:sp>
        <p:nvSpPr>
          <p:cNvPr id="3" name="Slide Number Placeholder 2"/>
          <p:cNvSpPr>
            <a:spLocks noGrp="1"/>
          </p:cNvSpPr>
          <p:nvPr>
            <p:ph type="sldNum" sz="quarter" idx="12"/>
          </p:nvPr>
        </p:nvSpPr>
        <p:spPr>
          <a:prstGeom prst="rect">
            <a:avLst/>
          </a:prstGeom>
        </p:spPr>
        <p:txBody>
          <a:bodyPr/>
          <a:lstStyle/>
          <a:p>
            <a:fld id="{4DB14EA9-2443-484B-9853-19116CA1CB52}"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1485051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OM 8 years: No Revisions, but Additional Exclusions</a:t>
            </a:r>
          </a:p>
        </p:txBody>
      </p:sp>
      <p:sp>
        <p:nvSpPr>
          <p:cNvPr id="3" name="Content Placeholder 2"/>
          <p:cNvSpPr>
            <a:spLocks noGrp="1"/>
          </p:cNvSpPr>
          <p:nvPr>
            <p:ph idx="1"/>
          </p:nvPr>
        </p:nvSpPr>
        <p:spPr>
          <a:xfrm>
            <a:off x="457200" y="1463040"/>
            <a:ext cx="8229600" cy="4516561"/>
          </a:xfrm>
        </p:spPr>
        <p:txBody>
          <a:bodyPr>
            <a:normAutofit/>
          </a:bodyPr>
          <a:lstStyle/>
          <a:p>
            <a:r>
              <a:rPr lang="en-US" sz="2400" dirty="0"/>
              <a:t>The column for revisions on the 8 year screen was deleted</a:t>
            </a:r>
          </a:p>
          <a:p>
            <a:r>
              <a:rPr lang="en-US" sz="2400" dirty="0"/>
              <a:t>Institutions can report additional exclusions since the six year status date through the eight year status date</a:t>
            </a:r>
          </a:p>
          <a:p>
            <a:r>
              <a:rPr lang="en-US" sz="2400" dirty="0"/>
              <a:t>For the 2016-17 collection, the additional exclusion period is September 1, 2014 through August 31, 2016</a:t>
            </a:r>
          </a:p>
        </p:txBody>
      </p:sp>
    </p:spTree>
    <p:extLst>
      <p:ext uri="{BB962C8B-B14F-4D97-AF65-F5344CB8AC3E}">
        <p14:creationId xmlns:p14="http://schemas.microsoft.com/office/powerpoint/2010/main" val="1790834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5" y="298602"/>
            <a:ext cx="8923311" cy="35379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734" y="3793390"/>
            <a:ext cx="6992530" cy="1371498"/>
          </a:xfrm>
          <a:prstGeom prst="rect">
            <a:avLst/>
          </a:prstGeom>
        </p:spPr>
      </p:pic>
    </p:spTree>
    <p:extLst>
      <p:ext uri="{BB962C8B-B14F-4D97-AF65-F5344CB8AC3E}">
        <p14:creationId xmlns:p14="http://schemas.microsoft.com/office/powerpoint/2010/main" val="217751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 6 years: FTFT Consistency</a:t>
            </a:r>
          </a:p>
        </p:txBody>
      </p:sp>
      <p:sp>
        <p:nvSpPr>
          <p:cNvPr id="3" name="Content Placeholder 2"/>
          <p:cNvSpPr>
            <a:spLocks noGrp="1"/>
          </p:cNvSpPr>
          <p:nvPr>
            <p:ph idx="1"/>
          </p:nvPr>
        </p:nvSpPr>
        <p:spPr/>
        <p:txBody>
          <a:bodyPr>
            <a:normAutofit/>
          </a:bodyPr>
          <a:lstStyle/>
          <a:p>
            <a:r>
              <a:rPr lang="en-US" sz="2400" dirty="0"/>
              <a:t>First year of OM collection (2015-16)</a:t>
            </a:r>
          </a:p>
          <a:p>
            <a:pPr lvl="1"/>
            <a:r>
              <a:rPr lang="en-US" sz="2000" dirty="0" err="1"/>
              <a:t>Mis</a:t>
            </a:r>
            <a:r>
              <a:rPr lang="en-US" sz="2000" dirty="0"/>
              <a:t>-matched FTFT for OM when compared to GR200 and GR FTFT. </a:t>
            </a:r>
          </a:p>
          <a:p>
            <a:r>
              <a:rPr lang="en-US" sz="2400" dirty="0"/>
              <a:t>For 2016-17, institutions with prior reported FTFT cohort data from GR and GR200 cannot revise their FTFT data on OM.</a:t>
            </a:r>
          </a:p>
          <a:p>
            <a:r>
              <a:rPr lang="en-US" sz="2400" dirty="0"/>
              <a:t>Instead, FTFT cohort data reported earlier on GR will be preloaded.</a:t>
            </a:r>
          </a:p>
        </p:txBody>
      </p:sp>
    </p:spTree>
    <p:extLst>
      <p:ext uri="{BB962C8B-B14F-4D97-AF65-F5344CB8AC3E}">
        <p14:creationId xmlns:p14="http://schemas.microsoft.com/office/powerpoint/2010/main" val="3432864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8620" y="428909"/>
            <a:ext cx="8229600" cy="3119822"/>
          </a:xfrm>
        </p:spPr>
      </p:pic>
    </p:spTree>
    <p:extLst>
      <p:ext uri="{BB962C8B-B14F-4D97-AF65-F5344CB8AC3E}">
        <p14:creationId xmlns:p14="http://schemas.microsoft.com/office/powerpoint/2010/main" val="2723096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IPEDS Workshop Agenda</a:t>
            </a:r>
          </a:p>
        </p:txBody>
      </p:sp>
      <p:sp>
        <p:nvSpPr>
          <p:cNvPr id="3" name="Content Placeholder 2"/>
          <p:cNvSpPr>
            <a:spLocks noGrp="1"/>
          </p:cNvSpPr>
          <p:nvPr>
            <p:ph idx="1"/>
          </p:nvPr>
        </p:nvSpPr>
        <p:spPr>
          <a:xfrm>
            <a:off x="457200" y="1600200"/>
            <a:ext cx="8229600" cy="4711700"/>
          </a:xfrm>
        </p:spPr>
        <p:txBody>
          <a:bodyPr>
            <a:normAutofit/>
          </a:bodyPr>
          <a:lstStyle/>
          <a:p>
            <a:r>
              <a:rPr lang="en-US" dirty="0"/>
              <a:t>IPEDS Team</a:t>
            </a:r>
          </a:p>
          <a:p>
            <a:r>
              <a:rPr lang="en-US" dirty="0"/>
              <a:t>Notes from 2016-17 Data Collection</a:t>
            </a:r>
          </a:p>
          <a:p>
            <a:r>
              <a:rPr lang="en-US" dirty="0"/>
              <a:t>2017-18 Data Collection</a:t>
            </a:r>
          </a:p>
          <a:p>
            <a:r>
              <a:rPr lang="en-US" dirty="0"/>
              <a:t>IPEDS Research &amp; Development Activities</a:t>
            </a:r>
          </a:p>
          <a:p>
            <a:r>
              <a:rPr lang="en-US" dirty="0"/>
              <a:t>IPEDS Data Release and Publications</a:t>
            </a:r>
          </a:p>
          <a:p>
            <a:r>
              <a:rPr lang="en-US" dirty="0"/>
              <a:t>Resources</a:t>
            </a:r>
          </a:p>
          <a:p>
            <a:r>
              <a:rPr lang="en-US" dirty="0"/>
              <a:t>IPEDS Use the Data Tools</a:t>
            </a:r>
          </a:p>
        </p:txBody>
      </p:sp>
    </p:spTree>
    <p:extLst>
      <p:ext uri="{BB962C8B-B14F-4D97-AF65-F5344CB8AC3E}">
        <p14:creationId xmlns:p14="http://schemas.microsoft.com/office/powerpoint/2010/main" val="1094753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2016 Prior Year Revision: </a:t>
            </a:r>
            <a:br>
              <a:rPr lang="en-US" dirty="0"/>
            </a:br>
            <a:r>
              <a:rPr lang="en-US" dirty="0"/>
              <a:t>Email Outreach</a:t>
            </a:r>
          </a:p>
        </p:txBody>
      </p:sp>
      <p:sp>
        <p:nvSpPr>
          <p:cNvPr id="3" name="Content Placeholder 2"/>
          <p:cNvSpPr>
            <a:spLocks noGrp="1"/>
          </p:cNvSpPr>
          <p:nvPr>
            <p:ph idx="1"/>
          </p:nvPr>
        </p:nvSpPr>
        <p:spPr>
          <a:xfrm>
            <a:off x="220980" y="1143000"/>
            <a:ext cx="8702040" cy="4836601"/>
          </a:xfrm>
        </p:spPr>
        <p:txBody>
          <a:bodyPr>
            <a:normAutofit lnSpcReduction="10000"/>
          </a:bodyPr>
          <a:lstStyle/>
          <a:p>
            <a:r>
              <a:rPr lang="en-US" dirty="0"/>
              <a:t>Emails were sent to approx. 1,300 institutions and affected coordinators to revised their 2015-16 OM data</a:t>
            </a:r>
          </a:p>
          <a:p>
            <a:pPr lvl="1"/>
            <a:r>
              <a:rPr lang="en-US" dirty="0"/>
              <a:t>2-yrs with inconsistent OM and GR200</a:t>
            </a:r>
          </a:p>
          <a:p>
            <a:pPr lvl="1"/>
            <a:r>
              <a:rPr lang="en-US" dirty="0"/>
              <a:t>4-yrs with BA-completers only but inconsistent OM/GR/GR200 data</a:t>
            </a:r>
          </a:p>
          <a:p>
            <a:pPr lvl="1"/>
            <a:r>
              <a:rPr lang="en-US" dirty="0"/>
              <a:t>4-yrs with inconsistent OM and GR data</a:t>
            </a:r>
          </a:p>
          <a:p>
            <a:pPr lvl="1"/>
            <a:r>
              <a:rPr lang="en-US" dirty="0"/>
              <a:t>No completers reported</a:t>
            </a:r>
          </a:p>
          <a:p>
            <a:pPr lvl="1"/>
            <a:r>
              <a:rPr lang="en-US" dirty="0"/>
              <a:t>No transfer out data reported</a:t>
            </a:r>
          </a:p>
          <a:p>
            <a:pPr lvl="1"/>
            <a:r>
              <a:rPr lang="en-US" dirty="0"/>
              <a:t>No transfer out data reported but reported to GR</a:t>
            </a:r>
          </a:p>
          <a:p>
            <a:endParaRPr lang="en-US" dirty="0"/>
          </a:p>
        </p:txBody>
      </p:sp>
    </p:spTree>
    <p:extLst>
      <p:ext uri="{BB962C8B-B14F-4D97-AF65-F5344CB8AC3E}">
        <p14:creationId xmlns:p14="http://schemas.microsoft.com/office/powerpoint/2010/main" val="4255609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Paper</a:t>
            </a:r>
          </a:p>
        </p:txBody>
      </p:sp>
      <p:sp>
        <p:nvSpPr>
          <p:cNvPr id="3" name="Content Placeholder 2"/>
          <p:cNvSpPr>
            <a:spLocks noGrp="1"/>
          </p:cNvSpPr>
          <p:nvPr>
            <p:ph idx="1"/>
          </p:nvPr>
        </p:nvSpPr>
        <p:spPr/>
        <p:txBody>
          <a:bodyPr>
            <a:normAutofit fontScale="92500" lnSpcReduction="10000"/>
          </a:bodyPr>
          <a:lstStyle/>
          <a:p>
            <a:r>
              <a:rPr lang="en-US" dirty="0"/>
              <a:t>NCES believed institutions would revise their data</a:t>
            </a:r>
          </a:p>
          <a:p>
            <a:r>
              <a:rPr lang="en-US" dirty="0"/>
              <a:t>Most of the 2015-16 data were not revised and locked</a:t>
            </a:r>
          </a:p>
          <a:p>
            <a:r>
              <a:rPr lang="en-US" dirty="0"/>
              <a:t>The release of the 2015-16 data will not have accompanying First Look because the data are final</a:t>
            </a:r>
          </a:p>
          <a:p>
            <a:r>
              <a:rPr lang="en-US" dirty="0"/>
              <a:t>Instead, a technical paper will be written documenting the efforts to clean the data and identifying the institutions that did not revise and relock their OM 2015-16 data</a:t>
            </a:r>
          </a:p>
        </p:txBody>
      </p:sp>
    </p:spTree>
    <p:extLst>
      <p:ext uri="{BB962C8B-B14F-4D97-AF65-F5344CB8AC3E}">
        <p14:creationId xmlns:p14="http://schemas.microsoft.com/office/powerpoint/2010/main" val="1188801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090987"/>
            <a:ext cx="7772400" cy="1362075"/>
          </a:xfrm>
        </p:spPr>
        <p:txBody>
          <a:bodyPr>
            <a:normAutofit/>
          </a:bodyPr>
          <a:lstStyle/>
          <a:p>
            <a:r>
              <a:rPr lang="en-US" dirty="0"/>
              <a:t>Changes: Graduation Rates</a:t>
            </a:r>
            <a:br>
              <a:rPr lang="en-US" dirty="0"/>
            </a:br>
            <a:endParaRPr lang="en-US" dirty="0"/>
          </a:p>
        </p:txBody>
      </p:sp>
      <p:sp>
        <p:nvSpPr>
          <p:cNvPr id="5" name="Text Placeholder 4"/>
          <p:cNvSpPr>
            <a:spLocks noGrp="1"/>
          </p:cNvSpPr>
          <p:nvPr>
            <p:ph type="body" idx="1"/>
          </p:nvPr>
        </p:nvSpPr>
        <p:spPr>
          <a:xfrm>
            <a:off x="722313" y="2590800"/>
            <a:ext cx="7772400" cy="1500187"/>
          </a:xfrm>
        </p:spPr>
        <p:txBody>
          <a:bodyPr/>
          <a:lstStyle/>
          <a:p>
            <a:r>
              <a:rPr lang="en-US" dirty="0"/>
              <a:t>Andrew Mary</a:t>
            </a:r>
          </a:p>
          <a:p>
            <a:r>
              <a:rPr lang="en-US" dirty="0"/>
              <a:t>Notes from the 2016-17 Collection</a:t>
            </a:r>
          </a:p>
        </p:txBody>
      </p:sp>
    </p:spTree>
    <p:extLst>
      <p:ext uri="{BB962C8B-B14F-4D97-AF65-F5344CB8AC3E}">
        <p14:creationId xmlns:p14="http://schemas.microsoft.com/office/powerpoint/2010/main" val="3085047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GR: New Question on Pell Recipients</a:t>
            </a:r>
          </a:p>
        </p:txBody>
      </p:sp>
      <p:sp>
        <p:nvSpPr>
          <p:cNvPr id="5" name="Content Placeholder 4"/>
          <p:cNvSpPr>
            <a:spLocks noGrp="1"/>
          </p:cNvSpPr>
          <p:nvPr>
            <p:ph idx="1"/>
          </p:nvPr>
        </p:nvSpPr>
        <p:spPr/>
        <p:txBody>
          <a:bodyPr>
            <a:normAutofit/>
          </a:bodyPr>
          <a:lstStyle/>
          <a:p>
            <a:r>
              <a:rPr lang="en-US" sz="2400" dirty="0"/>
              <a:t>Added a question to ask for the number of students in a </a:t>
            </a:r>
            <a:r>
              <a:rPr lang="en-US" sz="2400" dirty="0" err="1"/>
              <a:t>subcohort</a:t>
            </a:r>
            <a:r>
              <a:rPr lang="en-US" sz="2400" dirty="0"/>
              <a:t>, exclusions, and completers within 150% of normal time for certain financial aid groups:</a:t>
            </a:r>
          </a:p>
          <a:p>
            <a:pPr lvl="1"/>
            <a:r>
              <a:rPr lang="en-US" sz="2000" dirty="0"/>
              <a:t>Recipient of a Pell Grant </a:t>
            </a:r>
          </a:p>
          <a:p>
            <a:pPr lvl="1"/>
            <a:r>
              <a:rPr lang="en-US" sz="2000" dirty="0"/>
              <a:t>Recipient of a subsidized Stafford Loan but NO Pell grant</a:t>
            </a:r>
          </a:p>
          <a:p>
            <a:pPr lvl="1"/>
            <a:r>
              <a:rPr lang="en-US" sz="2000" dirty="0"/>
              <a:t>Received neither a Pell Grant or subsidized Stafford Loan</a:t>
            </a:r>
          </a:p>
        </p:txBody>
      </p:sp>
      <p:sp>
        <p:nvSpPr>
          <p:cNvPr id="2" name="Slide Number Placeholder 1"/>
          <p:cNvSpPr>
            <a:spLocks noGrp="1"/>
          </p:cNvSpPr>
          <p:nvPr>
            <p:ph type="sldNum" sz="quarter" idx="12"/>
          </p:nvPr>
        </p:nvSpPr>
        <p:spPr>
          <a:prstGeom prst="rect">
            <a:avLst/>
          </a:prstGeom>
        </p:spPr>
        <p:txBody>
          <a:bodyPr/>
          <a:lstStyle/>
          <a:p>
            <a:fld id="{4DB14EA9-2443-484B-9853-19116CA1CB52}" type="slidenum">
              <a:rPr lang="en-US" smtClean="0"/>
              <a:pPr/>
              <a:t>33</a:t>
            </a:fld>
            <a:endParaRPr lang="en-US" dirty="0"/>
          </a:p>
        </p:txBody>
      </p:sp>
    </p:spTree>
    <p:extLst>
      <p:ext uri="{BB962C8B-B14F-4D97-AF65-F5344CB8AC3E}">
        <p14:creationId xmlns:p14="http://schemas.microsoft.com/office/powerpoint/2010/main" val="738835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GR: New Question on Pell Recipients</a:t>
            </a:r>
          </a:p>
        </p:txBody>
      </p:sp>
      <p:sp>
        <p:nvSpPr>
          <p:cNvPr id="5" name="Content Placeholder 4"/>
          <p:cNvSpPr>
            <a:spLocks noGrp="1"/>
          </p:cNvSpPr>
          <p:nvPr>
            <p:ph idx="1"/>
          </p:nvPr>
        </p:nvSpPr>
        <p:spPr/>
        <p:txBody>
          <a:bodyPr>
            <a:normAutofit/>
          </a:bodyPr>
          <a:lstStyle/>
          <a:p>
            <a:r>
              <a:rPr lang="en-US" sz="2400" dirty="0"/>
              <a:t>Similar question was added to the 4-year and 2-year GR form</a:t>
            </a:r>
          </a:p>
          <a:p>
            <a:endParaRPr lang="en-US" sz="2400" dirty="0"/>
          </a:p>
          <a:p>
            <a:endParaRPr lang="en-US" sz="2000" dirty="0"/>
          </a:p>
        </p:txBody>
      </p:sp>
      <p:sp>
        <p:nvSpPr>
          <p:cNvPr id="2" name="Slide Number Placeholder 1"/>
          <p:cNvSpPr>
            <a:spLocks noGrp="1"/>
          </p:cNvSpPr>
          <p:nvPr>
            <p:ph type="sldNum" sz="quarter" idx="12"/>
          </p:nvPr>
        </p:nvSpPr>
        <p:spPr>
          <a:prstGeom prst="rect">
            <a:avLst/>
          </a:prstGeom>
        </p:spPr>
        <p:txBody>
          <a:bodyPr/>
          <a:lstStyle/>
          <a:p>
            <a:fld id="{4DB14EA9-2443-484B-9853-19116CA1CB52}" type="slidenum">
              <a:rPr lang="en-US" smtClean="0"/>
              <a:pPr/>
              <a:t>34</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127" y="1904787"/>
            <a:ext cx="6239746" cy="3048426"/>
          </a:xfrm>
          <a:prstGeom prst="rect">
            <a:avLst/>
          </a:prstGeom>
        </p:spPr>
      </p:pic>
    </p:spTree>
    <p:extLst>
      <p:ext uri="{BB962C8B-B14F-4D97-AF65-F5344CB8AC3E}">
        <p14:creationId xmlns:p14="http://schemas.microsoft.com/office/powerpoint/2010/main" val="427351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090987"/>
            <a:ext cx="7772400" cy="1362075"/>
          </a:xfrm>
        </p:spPr>
        <p:txBody>
          <a:bodyPr>
            <a:normAutofit fontScale="90000"/>
          </a:bodyPr>
          <a:lstStyle/>
          <a:p>
            <a:r>
              <a:rPr lang="en-US" dirty="0"/>
              <a:t>Changes: Graduation Rates 200 (gr200)</a:t>
            </a:r>
            <a:br>
              <a:rPr lang="en-US" dirty="0"/>
            </a:br>
            <a:endParaRPr lang="en-US" dirty="0"/>
          </a:p>
        </p:txBody>
      </p:sp>
      <p:sp>
        <p:nvSpPr>
          <p:cNvPr id="5" name="Text Placeholder 4"/>
          <p:cNvSpPr>
            <a:spLocks noGrp="1"/>
          </p:cNvSpPr>
          <p:nvPr>
            <p:ph type="body" idx="1"/>
          </p:nvPr>
        </p:nvSpPr>
        <p:spPr>
          <a:xfrm>
            <a:off x="722313" y="2590800"/>
            <a:ext cx="7772400" cy="1500187"/>
          </a:xfrm>
        </p:spPr>
        <p:txBody>
          <a:bodyPr/>
          <a:lstStyle/>
          <a:p>
            <a:r>
              <a:rPr lang="en-US" dirty="0"/>
              <a:t>Andrew Mary</a:t>
            </a:r>
          </a:p>
          <a:p>
            <a:r>
              <a:rPr lang="en-US" dirty="0"/>
              <a:t>Notes from the 2016-17 Collection</a:t>
            </a:r>
          </a:p>
        </p:txBody>
      </p:sp>
    </p:spTree>
    <p:extLst>
      <p:ext uri="{BB962C8B-B14F-4D97-AF65-F5344CB8AC3E}">
        <p14:creationId xmlns:p14="http://schemas.microsoft.com/office/powerpoint/2010/main" val="3834093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GR200: New Screening Question</a:t>
            </a:r>
          </a:p>
        </p:txBody>
      </p:sp>
      <p:sp>
        <p:nvSpPr>
          <p:cNvPr id="5" name="Content Placeholder 4"/>
          <p:cNvSpPr>
            <a:spLocks noGrp="1"/>
          </p:cNvSpPr>
          <p:nvPr>
            <p:ph idx="1"/>
          </p:nvPr>
        </p:nvSpPr>
        <p:spPr/>
        <p:txBody>
          <a:bodyPr>
            <a:normAutofit/>
          </a:bodyPr>
          <a:lstStyle/>
          <a:p>
            <a:r>
              <a:rPr lang="en-US" sz="2400" dirty="0"/>
              <a:t>Your institution reported to the GR survey component as having the following number of students who did not complete, but were still enrolled at your institution: (preload the number reported from GR)</a:t>
            </a:r>
          </a:p>
          <a:p>
            <a:pPr lvl="1"/>
            <a:r>
              <a:rPr lang="en-US" sz="2400" dirty="0"/>
              <a:t>Did you have students who received an award between 151% and 200% of the normal time to complete? (Y/N)</a:t>
            </a:r>
          </a:p>
        </p:txBody>
      </p:sp>
      <p:sp>
        <p:nvSpPr>
          <p:cNvPr id="2" name="Slide Number Placeholder 1"/>
          <p:cNvSpPr>
            <a:spLocks noGrp="1"/>
          </p:cNvSpPr>
          <p:nvPr>
            <p:ph type="sldNum" sz="quarter" idx="12"/>
          </p:nvPr>
        </p:nvSpPr>
        <p:spPr>
          <a:prstGeom prst="rect">
            <a:avLst/>
          </a:prstGeom>
        </p:spPr>
        <p:txBody>
          <a:bodyPr/>
          <a:lstStyle/>
          <a:p>
            <a:fld id="{4DB14EA9-2443-484B-9853-19116CA1CB52}" type="slidenum">
              <a:rPr lang="en-US" smtClean="0"/>
              <a:pPr/>
              <a:t>36</a:t>
            </a:fld>
            <a:endParaRPr lang="en-US" dirty="0"/>
          </a:p>
        </p:txBody>
      </p:sp>
    </p:spTree>
    <p:extLst>
      <p:ext uri="{BB962C8B-B14F-4D97-AF65-F5344CB8AC3E}">
        <p14:creationId xmlns:p14="http://schemas.microsoft.com/office/powerpoint/2010/main" val="4044452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3130" y="4139896"/>
            <a:ext cx="7772400" cy="1362075"/>
          </a:xfrm>
        </p:spPr>
        <p:txBody>
          <a:bodyPr>
            <a:normAutofit/>
          </a:bodyPr>
          <a:lstStyle/>
          <a:p>
            <a:r>
              <a:rPr lang="en-US" dirty="0"/>
              <a:t>Changes: Admissions (ADM)</a:t>
            </a:r>
            <a:br>
              <a:rPr lang="en-US" dirty="0"/>
            </a:br>
            <a:endParaRPr lang="en-US" dirty="0"/>
          </a:p>
        </p:txBody>
      </p:sp>
      <p:sp>
        <p:nvSpPr>
          <p:cNvPr id="5" name="Text Placeholder 4"/>
          <p:cNvSpPr>
            <a:spLocks noGrp="1"/>
          </p:cNvSpPr>
          <p:nvPr>
            <p:ph type="body" idx="1"/>
          </p:nvPr>
        </p:nvSpPr>
        <p:spPr>
          <a:xfrm>
            <a:off x="707722" y="2590800"/>
            <a:ext cx="7772400" cy="1500187"/>
          </a:xfrm>
        </p:spPr>
        <p:txBody>
          <a:bodyPr/>
          <a:lstStyle/>
          <a:p>
            <a:r>
              <a:rPr lang="en-US" dirty="0"/>
              <a:t>Moussa Ezzeddine</a:t>
            </a:r>
          </a:p>
          <a:p>
            <a:r>
              <a:rPr lang="en-US" dirty="0"/>
              <a:t>Notes from the 2016-17 collection</a:t>
            </a:r>
          </a:p>
        </p:txBody>
      </p:sp>
    </p:spTree>
    <p:extLst>
      <p:ext uri="{BB962C8B-B14F-4D97-AF65-F5344CB8AC3E}">
        <p14:creationId xmlns:p14="http://schemas.microsoft.com/office/powerpoint/2010/main" val="1348460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Deleted: ‘Don’t know’ Column</a:t>
            </a:r>
          </a:p>
        </p:txBody>
      </p:sp>
      <p:sp>
        <p:nvSpPr>
          <p:cNvPr id="5" name="Content Placeholder 4"/>
          <p:cNvSpPr>
            <a:spLocks noGrp="1"/>
          </p:cNvSpPr>
          <p:nvPr>
            <p:ph idx="1"/>
          </p:nvPr>
        </p:nvSpPr>
        <p:spPr>
          <a:xfrm>
            <a:off x="863600" y="2875280"/>
            <a:ext cx="7416800" cy="2854643"/>
          </a:xfrm>
        </p:spPr>
        <p:txBody>
          <a:bodyPr numCol="2">
            <a:noAutofit/>
          </a:bodyPr>
          <a:lstStyle/>
          <a:p>
            <a:r>
              <a:rPr lang="en-US" sz="2000" dirty="0"/>
              <a:t>Secondary school GPA</a:t>
            </a:r>
          </a:p>
          <a:p>
            <a:r>
              <a:rPr lang="en-US" sz="2000" dirty="0"/>
              <a:t>Secondary school rank</a:t>
            </a:r>
          </a:p>
          <a:p>
            <a:r>
              <a:rPr lang="en-US" sz="2000" dirty="0"/>
              <a:t>Secondary school record</a:t>
            </a:r>
          </a:p>
          <a:p>
            <a:r>
              <a:rPr lang="en-US" sz="2000" dirty="0"/>
              <a:t>Completion of college-preparatory program</a:t>
            </a:r>
          </a:p>
          <a:p>
            <a:r>
              <a:rPr lang="en-US" sz="2000" dirty="0"/>
              <a:t>Recommendations</a:t>
            </a:r>
          </a:p>
          <a:p>
            <a:r>
              <a:rPr lang="en-US" sz="2000" dirty="0"/>
              <a:t>Admission test scores</a:t>
            </a:r>
          </a:p>
          <a:p>
            <a:r>
              <a:rPr lang="en-US" sz="2000" dirty="0"/>
              <a:t>SAT/ACT</a:t>
            </a:r>
          </a:p>
          <a:p>
            <a:r>
              <a:rPr lang="en-US" sz="2000" dirty="0"/>
              <a:t>Other test (ABT, </a:t>
            </a:r>
            <a:r>
              <a:rPr lang="en-US" sz="2000" dirty="0" err="1"/>
              <a:t>Wonderlic</a:t>
            </a:r>
            <a:r>
              <a:rPr lang="en-US" sz="2000" dirty="0"/>
              <a:t>, WISC-III, etc.)</a:t>
            </a:r>
          </a:p>
          <a:p>
            <a:r>
              <a:rPr lang="en-US" sz="2000" dirty="0"/>
              <a:t>TOEFL </a:t>
            </a:r>
          </a:p>
          <a:p>
            <a:r>
              <a:rPr lang="en-US" sz="2000" dirty="0"/>
              <a:t>Formal demonstration of competencies (e.g., portfolios, certificates of mastery, assessment instruments)</a:t>
            </a:r>
          </a:p>
          <a:p>
            <a:endParaRPr lang="en-US" sz="2000" dirty="0"/>
          </a:p>
        </p:txBody>
      </p:sp>
      <p:sp>
        <p:nvSpPr>
          <p:cNvPr id="2" name="Slide Number Placeholder 1"/>
          <p:cNvSpPr>
            <a:spLocks noGrp="1"/>
          </p:cNvSpPr>
          <p:nvPr>
            <p:ph type="sldNum" sz="quarter" idx="12"/>
          </p:nvPr>
        </p:nvSpPr>
        <p:spPr>
          <a:prstGeom prst="rect">
            <a:avLst/>
          </a:prstGeom>
        </p:spPr>
        <p:txBody>
          <a:bodyPr/>
          <a:lstStyle/>
          <a:p>
            <a:fld id="{4DB14EA9-2443-484B-9853-19116CA1CB52}" type="slidenum">
              <a:rPr lang="en-US" smtClean="0"/>
              <a:pPr/>
              <a:t>38</a:t>
            </a:fld>
            <a:endParaRPr lang="en-US" dirty="0"/>
          </a:p>
        </p:txBody>
      </p:sp>
      <p:sp>
        <p:nvSpPr>
          <p:cNvPr id="3" name="TextBox 2"/>
          <p:cNvSpPr txBox="1"/>
          <p:nvPr/>
        </p:nvSpPr>
        <p:spPr>
          <a:xfrm>
            <a:off x="314960" y="1563191"/>
            <a:ext cx="8290560" cy="1200329"/>
          </a:xfrm>
          <a:prstGeom prst="rect">
            <a:avLst/>
          </a:prstGeom>
          <a:noFill/>
        </p:spPr>
        <p:txBody>
          <a:bodyPr wrap="square" rtlCol="0">
            <a:spAutoFit/>
          </a:bodyPr>
          <a:lstStyle/>
          <a:p>
            <a:r>
              <a:rPr lang="en-US" sz="2400" b="1" dirty="0"/>
              <a:t>‘Don’t know’ was removed as an option for describing how an institution uses any of the following data in its undergraduate selection process:</a:t>
            </a:r>
          </a:p>
        </p:txBody>
      </p:sp>
    </p:spTree>
    <p:extLst>
      <p:ext uri="{BB962C8B-B14F-4D97-AF65-F5344CB8AC3E}">
        <p14:creationId xmlns:p14="http://schemas.microsoft.com/office/powerpoint/2010/main" val="2894084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Added: ‘Considered but not required’ Column</a:t>
            </a:r>
          </a:p>
        </p:txBody>
      </p:sp>
      <p:sp>
        <p:nvSpPr>
          <p:cNvPr id="3" name="Content Placeholder 2"/>
          <p:cNvSpPr>
            <a:spLocks noGrp="1"/>
          </p:cNvSpPr>
          <p:nvPr>
            <p:ph idx="1"/>
          </p:nvPr>
        </p:nvSpPr>
        <p:spPr>
          <a:xfrm>
            <a:off x="701040" y="2976880"/>
            <a:ext cx="7396480" cy="3017519"/>
          </a:xfrm>
        </p:spPr>
        <p:txBody>
          <a:bodyPr numCol="2">
            <a:noAutofit/>
          </a:bodyPr>
          <a:lstStyle/>
          <a:p>
            <a:r>
              <a:rPr lang="en-US" sz="2000" dirty="0"/>
              <a:t>Secondary school GPA</a:t>
            </a:r>
          </a:p>
          <a:p>
            <a:r>
              <a:rPr lang="en-US" sz="2000" dirty="0"/>
              <a:t>Secondary school rank</a:t>
            </a:r>
          </a:p>
          <a:p>
            <a:r>
              <a:rPr lang="en-US" sz="2000" dirty="0"/>
              <a:t>Secondary school record</a:t>
            </a:r>
          </a:p>
          <a:p>
            <a:r>
              <a:rPr lang="en-US" sz="2000" dirty="0"/>
              <a:t>Completion of college-preparatory program</a:t>
            </a:r>
          </a:p>
          <a:p>
            <a:r>
              <a:rPr lang="en-US" sz="2000" dirty="0"/>
              <a:t>Recommendations</a:t>
            </a:r>
          </a:p>
          <a:p>
            <a:r>
              <a:rPr lang="en-US" sz="2000" dirty="0"/>
              <a:t>Admission test scores</a:t>
            </a:r>
          </a:p>
          <a:p>
            <a:r>
              <a:rPr lang="en-US" sz="2000" dirty="0"/>
              <a:t>SAT/ACT</a:t>
            </a:r>
          </a:p>
          <a:p>
            <a:r>
              <a:rPr lang="en-US" sz="2000" dirty="0"/>
              <a:t>Other test (ABT, </a:t>
            </a:r>
            <a:r>
              <a:rPr lang="en-US" sz="2000" dirty="0" err="1"/>
              <a:t>Wonderlic</a:t>
            </a:r>
            <a:r>
              <a:rPr lang="en-US" sz="2000" dirty="0"/>
              <a:t>, WISC-III, etc.)</a:t>
            </a:r>
          </a:p>
          <a:p>
            <a:r>
              <a:rPr lang="en-US" sz="2000" dirty="0"/>
              <a:t>TOEFL </a:t>
            </a:r>
          </a:p>
          <a:p>
            <a:r>
              <a:rPr lang="en-US" sz="2000" dirty="0"/>
              <a:t>Formal demonstration of competencies (e.g., portfolios, certificates of mastery, assessment instruments)</a:t>
            </a:r>
          </a:p>
          <a:p>
            <a:endParaRPr lang="en-US" sz="2000" dirty="0"/>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39</a:t>
            </a:fld>
            <a:endParaRPr lang="en-US" dirty="0"/>
          </a:p>
        </p:txBody>
      </p:sp>
      <p:sp>
        <p:nvSpPr>
          <p:cNvPr id="4" name="TextBox 3"/>
          <p:cNvSpPr txBox="1"/>
          <p:nvPr/>
        </p:nvSpPr>
        <p:spPr>
          <a:xfrm>
            <a:off x="264160" y="1630740"/>
            <a:ext cx="8280400" cy="1569660"/>
          </a:xfrm>
          <a:prstGeom prst="rect">
            <a:avLst/>
          </a:prstGeom>
          <a:noFill/>
        </p:spPr>
        <p:txBody>
          <a:bodyPr wrap="square" rtlCol="0">
            <a:spAutoFit/>
          </a:bodyPr>
          <a:lstStyle/>
          <a:p>
            <a:r>
              <a:rPr lang="en-US" sz="2400" b="1" dirty="0"/>
              <a:t>‘Considered but not required’ was added as an option for describing how an institution uses any of the following data in its undergraduate selection process:</a:t>
            </a:r>
          </a:p>
          <a:p>
            <a:endParaRPr lang="en-US" sz="2400" dirty="0"/>
          </a:p>
        </p:txBody>
      </p:sp>
      <p:sp>
        <p:nvSpPr>
          <p:cNvPr id="6" name="Content Placeholder 4"/>
          <p:cNvSpPr txBox="1">
            <a:spLocks/>
          </p:cNvSpPr>
          <p:nvPr/>
        </p:nvSpPr>
        <p:spPr>
          <a:xfrm>
            <a:off x="1727200" y="4805680"/>
            <a:ext cx="7416800" cy="2854643"/>
          </a:xfrm>
          <a:prstGeom prst="rect">
            <a:avLst/>
          </a:prstGeom>
        </p:spPr>
        <p:txBody>
          <a:bodyPr vert="horz" lIns="91440" tIns="45720" rIns="91440" bIns="45720" numCol="2"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p>
        </p:txBody>
      </p:sp>
    </p:spTree>
    <p:extLst>
      <p:ext uri="{BB962C8B-B14F-4D97-AF65-F5344CB8AC3E}">
        <p14:creationId xmlns:p14="http://schemas.microsoft.com/office/powerpoint/2010/main" val="2336253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IPEDS Team</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3884514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8408" y="472967"/>
            <a:ext cx="6660933" cy="5476001"/>
          </a:xfrm>
          <a:prstGeom prst="rect">
            <a:avLst/>
          </a:prstGeom>
        </p:spPr>
      </p:pic>
      <p:sp>
        <p:nvSpPr>
          <p:cNvPr id="5" name="Rounded Rectangle 6"/>
          <p:cNvSpPr/>
          <p:nvPr/>
        </p:nvSpPr>
        <p:spPr>
          <a:xfrm>
            <a:off x="5097924" y="1136342"/>
            <a:ext cx="804043" cy="4812626"/>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288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Scores</a:t>
            </a:r>
          </a:p>
        </p:txBody>
      </p:sp>
      <p:sp>
        <p:nvSpPr>
          <p:cNvPr id="3" name="Content Placeholder 2"/>
          <p:cNvSpPr>
            <a:spLocks noGrp="1"/>
          </p:cNvSpPr>
          <p:nvPr>
            <p:ph idx="1"/>
          </p:nvPr>
        </p:nvSpPr>
        <p:spPr>
          <a:xfrm>
            <a:off x="457200" y="1417638"/>
            <a:ext cx="8229600" cy="4708525"/>
          </a:xfrm>
        </p:spPr>
        <p:txBody>
          <a:bodyPr/>
          <a:lstStyle/>
          <a:p>
            <a:pPr marL="0" indent="0" algn="ctr">
              <a:buNone/>
            </a:pPr>
            <a:r>
              <a:rPr lang="en-US" sz="2000" b="1" dirty="0"/>
              <a:t>Writing scores are no longer reported for ACT and SAT</a:t>
            </a:r>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41</a:t>
            </a:fld>
            <a:endParaRPr lang="en-US" dirty="0"/>
          </a:p>
        </p:txBody>
      </p:sp>
      <p:pic>
        <p:nvPicPr>
          <p:cNvPr id="6" name="Content Placeholder 5"/>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1624" t="2866" r="3048"/>
          <a:stretch/>
        </p:blipFill>
        <p:spPr>
          <a:xfrm>
            <a:off x="1694809" y="1923733"/>
            <a:ext cx="5754381" cy="4050939"/>
          </a:xfrm>
          <a:ln w="28575">
            <a:solidFill>
              <a:schemeClr val="tx1"/>
            </a:solidFill>
          </a:ln>
        </p:spPr>
      </p:pic>
    </p:spTree>
    <p:extLst>
      <p:ext uri="{BB962C8B-B14F-4D97-AF65-F5344CB8AC3E}">
        <p14:creationId xmlns:p14="http://schemas.microsoft.com/office/powerpoint/2010/main" val="2124406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Instructions for SAT scores</a:t>
            </a:r>
          </a:p>
        </p:txBody>
      </p:sp>
      <p:sp>
        <p:nvSpPr>
          <p:cNvPr id="3" name="Content Placeholder 2"/>
          <p:cNvSpPr>
            <a:spLocks noGrp="1"/>
          </p:cNvSpPr>
          <p:nvPr>
            <p:ph idx="1"/>
          </p:nvPr>
        </p:nvSpPr>
        <p:spPr/>
        <p:txBody>
          <a:bodyPr>
            <a:normAutofit/>
          </a:bodyPr>
          <a:lstStyle/>
          <a:p>
            <a:r>
              <a:rPr lang="en-US" sz="2400" dirty="0"/>
              <a:t>SAT Redesign</a:t>
            </a:r>
          </a:p>
          <a:p>
            <a:pPr lvl="1"/>
            <a:r>
              <a:rPr lang="en-US" sz="2400" dirty="0"/>
              <a:t>SAT critical reading and math scores were reported based on the old (2015) SAT score range. </a:t>
            </a:r>
          </a:p>
          <a:p>
            <a:pPr lvl="1"/>
            <a:r>
              <a:rPr lang="en-US" sz="2400" dirty="0"/>
              <a:t>Institutions that had scores based on the new (2016) SAT score range converted scores using the College Board concordance tables. </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4DB14EA9-2443-484B-9853-19116CA1CB52}" type="slidenum">
              <a:rPr lang="en-US" smtClean="0"/>
              <a:pPr/>
              <a:t>42</a:t>
            </a:fld>
            <a:endParaRPr lang="en-US" dirty="0"/>
          </a:p>
        </p:txBody>
      </p:sp>
    </p:spTree>
    <p:extLst>
      <p:ext uri="{BB962C8B-B14F-4D97-AF65-F5344CB8AC3E}">
        <p14:creationId xmlns:p14="http://schemas.microsoft.com/office/powerpoint/2010/main" val="3726415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100985"/>
            <a:ext cx="7772400" cy="1362075"/>
          </a:xfrm>
        </p:spPr>
        <p:txBody>
          <a:bodyPr>
            <a:normAutofit fontScale="90000"/>
          </a:bodyPr>
          <a:lstStyle/>
          <a:p>
            <a:r>
              <a:rPr lang="en-US" dirty="0"/>
              <a:t>Changes: Student Financial Aid (sfa)</a:t>
            </a:r>
            <a:br>
              <a:rPr lang="en-US" dirty="0"/>
            </a:br>
            <a:endParaRPr lang="en-US" dirty="0"/>
          </a:p>
        </p:txBody>
      </p:sp>
      <p:sp>
        <p:nvSpPr>
          <p:cNvPr id="5" name="Text Placeholder 4"/>
          <p:cNvSpPr>
            <a:spLocks noGrp="1"/>
          </p:cNvSpPr>
          <p:nvPr>
            <p:ph type="body" idx="1"/>
          </p:nvPr>
        </p:nvSpPr>
        <p:spPr>
          <a:xfrm>
            <a:off x="722313" y="2590800"/>
            <a:ext cx="7772400" cy="1500187"/>
          </a:xfrm>
        </p:spPr>
        <p:txBody>
          <a:bodyPr/>
          <a:lstStyle/>
          <a:p>
            <a:r>
              <a:rPr lang="en-US" dirty="0"/>
              <a:t>Bao Le</a:t>
            </a:r>
          </a:p>
          <a:p>
            <a:r>
              <a:rPr lang="en-US" dirty="0"/>
              <a:t>Notes from the 2016-17 collection </a:t>
            </a:r>
          </a:p>
        </p:txBody>
      </p:sp>
    </p:spTree>
    <p:extLst>
      <p:ext uri="{BB962C8B-B14F-4D97-AF65-F5344CB8AC3E}">
        <p14:creationId xmlns:p14="http://schemas.microsoft.com/office/powerpoint/2010/main" val="4280864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Boxes</a:t>
            </a:r>
          </a:p>
        </p:txBody>
      </p:sp>
      <p:sp>
        <p:nvSpPr>
          <p:cNvPr id="3" name="Content Placeholder 2"/>
          <p:cNvSpPr>
            <a:spLocks noGrp="1"/>
          </p:cNvSpPr>
          <p:nvPr>
            <p:ph idx="1"/>
          </p:nvPr>
        </p:nvSpPr>
        <p:spPr/>
        <p:txBody>
          <a:bodyPr>
            <a:normAutofit/>
          </a:bodyPr>
          <a:lstStyle/>
          <a:p>
            <a:r>
              <a:rPr lang="en-US" sz="3000" dirty="0"/>
              <a:t>Added preloaded contexts for users to explain their data</a:t>
            </a:r>
          </a:p>
          <a:p>
            <a:pPr lvl="1"/>
            <a:r>
              <a:rPr lang="en-US" sz="2600" dirty="0"/>
              <a:t>Each context box had different explanations</a:t>
            </a:r>
          </a:p>
          <a:p>
            <a:pPr lvl="1"/>
            <a:r>
              <a:rPr lang="en-US" sz="2600" dirty="0"/>
              <a:t>No issues with implementation</a:t>
            </a:r>
          </a:p>
          <a:p>
            <a:endParaRPr lang="en-US" sz="3000" dirty="0"/>
          </a:p>
          <a:p>
            <a:endParaRPr lang="en-US" sz="3000" dirty="0"/>
          </a:p>
          <a:p>
            <a:endParaRPr lang="en-US" sz="3000" dirty="0"/>
          </a:p>
          <a:p>
            <a:endParaRPr lang="en-US" sz="3000" dirty="0"/>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44</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405" t="47963" r="6935" b="29352"/>
          <a:stretch/>
        </p:blipFill>
        <p:spPr bwMode="auto">
          <a:xfrm>
            <a:off x="698648" y="3265524"/>
            <a:ext cx="75723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459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5608" y="4090987"/>
            <a:ext cx="8172787" cy="1362075"/>
          </a:xfrm>
        </p:spPr>
        <p:txBody>
          <a:bodyPr>
            <a:normAutofit/>
          </a:bodyPr>
          <a:lstStyle/>
          <a:p>
            <a:r>
              <a:rPr lang="en-US" dirty="0"/>
              <a:t>Changes: Fall enrollment (</a:t>
            </a:r>
            <a:r>
              <a:rPr lang="en-US" dirty="0" err="1"/>
              <a:t>ef</a:t>
            </a:r>
            <a:r>
              <a:rPr lang="en-US" dirty="0"/>
              <a:t>)</a:t>
            </a:r>
            <a:br>
              <a:rPr lang="en-US" dirty="0"/>
            </a:br>
            <a:endParaRPr lang="en-US" dirty="0"/>
          </a:p>
        </p:txBody>
      </p:sp>
      <p:sp>
        <p:nvSpPr>
          <p:cNvPr id="7" name="Text Placeholder 6"/>
          <p:cNvSpPr>
            <a:spLocks noGrp="1"/>
          </p:cNvSpPr>
          <p:nvPr>
            <p:ph type="body" idx="1"/>
          </p:nvPr>
        </p:nvSpPr>
        <p:spPr>
          <a:xfrm>
            <a:off x="691509" y="2590800"/>
            <a:ext cx="7772400" cy="1500187"/>
          </a:xfrm>
        </p:spPr>
        <p:txBody>
          <a:bodyPr/>
          <a:lstStyle/>
          <a:p>
            <a:r>
              <a:rPr lang="en-US" dirty="0"/>
              <a:t>Aida Aliyeva</a:t>
            </a:r>
          </a:p>
          <a:p>
            <a:r>
              <a:rPr lang="en-US" dirty="0"/>
              <a:t>Notes from the 2016-17 Collection</a:t>
            </a:r>
          </a:p>
        </p:txBody>
      </p:sp>
    </p:spTree>
    <p:extLst>
      <p:ext uri="{BB962C8B-B14F-4D97-AF65-F5344CB8AC3E}">
        <p14:creationId xmlns:p14="http://schemas.microsoft.com/office/powerpoint/2010/main" val="3841605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Fall Enrollment: Retention Rates</a:t>
            </a:r>
          </a:p>
        </p:txBody>
      </p:sp>
      <p:sp>
        <p:nvSpPr>
          <p:cNvPr id="3" name="Content Placeholder 2"/>
          <p:cNvSpPr>
            <a:spLocks noGrp="1"/>
          </p:cNvSpPr>
          <p:nvPr>
            <p:ph idx="1"/>
          </p:nvPr>
        </p:nvSpPr>
        <p:spPr/>
        <p:txBody>
          <a:bodyPr/>
          <a:lstStyle/>
          <a:p>
            <a:pPr fontAlgn="base">
              <a:spcBef>
                <a:spcPct val="30000"/>
              </a:spcBef>
              <a:spcAft>
                <a:spcPct val="0"/>
              </a:spcAft>
              <a:defRPr/>
            </a:pPr>
            <a:r>
              <a:rPr lang="en-US" dirty="0"/>
              <a:t>The retention rate is calculated as:</a:t>
            </a:r>
          </a:p>
          <a:p>
            <a:pPr marL="0" indent="0" fontAlgn="base">
              <a:spcBef>
                <a:spcPct val="30000"/>
              </a:spcBef>
              <a:spcAft>
                <a:spcPct val="0"/>
              </a:spcAft>
              <a:buNone/>
              <a:defRPr/>
            </a:pPr>
            <a:endParaRPr lang="en-US" dirty="0"/>
          </a:p>
          <a:p>
            <a:pPr marL="0" indent="0" fontAlgn="base">
              <a:spcBef>
                <a:spcPct val="30000"/>
              </a:spcBef>
              <a:spcAft>
                <a:spcPct val="0"/>
              </a:spcAft>
              <a:buNone/>
              <a:defRPr/>
            </a:pPr>
            <a:r>
              <a:rPr lang="en-US" dirty="0"/>
              <a:t>(Students from the Fall 2016 cohort still enrolled as of Fall 2017/Adjusted Fall 2016 cohort)*100</a:t>
            </a:r>
          </a:p>
          <a:p>
            <a:pPr marL="0" indent="0">
              <a:buNone/>
              <a:defRPr/>
            </a:pPr>
            <a:endParaRPr lang="en-US" altLang="en-US" dirty="0">
              <a:latin typeface="Times New Roman" pitchFamily="18" charset="0"/>
            </a:endParaRPr>
          </a:p>
          <a:p>
            <a:endParaRPr lang="en-US" dirty="0"/>
          </a:p>
        </p:txBody>
      </p:sp>
    </p:spTree>
    <p:extLst>
      <p:ext uri="{BB962C8B-B14F-4D97-AF65-F5344CB8AC3E}">
        <p14:creationId xmlns:p14="http://schemas.microsoft.com/office/powerpoint/2010/main" val="4180010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Fall Enrollment: Retention Rates</a:t>
            </a:r>
          </a:p>
        </p:txBody>
      </p:sp>
      <p:sp>
        <p:nvSpPr>
          <p:cNvPr id="3" name="Content Placeholder 2"/>
          <p:cNvSpPr>
            <a:spLocks noGrp="1"/>
          </p:cNvSpPr>
          <p:nvPr>
            <p:ph idx="1"/>
          </p:nvPr>
        </p:nvSpPr>
        <p:spPr/>
        <p:txBody>
          <a:bodyPr/>
          <a:lstStyle/>
          <a:p>
            <a:r>
              <a:rPr lang="en-US" altLang="en-US" b="1" dirty="0">
                <a:solidFill>
                  <a:srgbClr val="FF0000"/>
                </a:solidFill>
              </a:rPr>
              <a:t>(New!) </a:t>
            </a:r>
            <a:r>
              <a:rPr lang="en-US" altLang="en-US" b="1" dirty="0"/>
              <a:t>Inclusions:</a:t>
            </a:r>
          </a:p>
          <a:p>
            <a:pPr lvl="1"/>
            <a:r>
              <a:rPr lang="en-US" altLang="en-US" dirty="0"/>
              <a:t>First-time </a:t>
            </a:r>
            <a:r>
              <a:rPr lang="en-US" altLang="en-US" u="sng" dirty="0"/>
              <a:t>degree/</a:t>
            </a:r>
            <a:r>
              <a:rPr lang="en-US" u="sng" dirty="0"/>
              <a:t>certificate-seeking </a:t>
            </a:r>
            <a:r>
              <a:rPr lang="en-US" b="1" u="sng" dirty="0"/>
              <a:t>study abroad </a:t>
            </a:r>
            <a:r>
              <a:rPr lang="en-US" u="sng" dirty="0"/>
              <a:t>undergraduates</a:t>
            </a:r>
            <a:r>
              <a:rPr lang="en-US" b="1" dirty="0"/>
              <a:t> </a:t>
            </a:r>
            <a:r>
              <a:rPr lang="en-US" dirty="0"/>
              <a:t>who were excluded from the </a:t>
            </a:r>
            <a:r>
              <a:rPr lang="en-US" altLang="en-US" dirty="0"/>
              <a:t>first-time cohort but have re-enrolled at the institution their second year</a:t>
            </a:r>
          </a:p>
          <a:p>
            <a:endParaRPr lang="en-US" dirty="0"/>
          </a:p>
        </p:txBody>
      </p:sp>
    </p:spTree>
    <p:extLst>
      <p:ext uri="{BB962C8B-B14F-4D97-AF65-F5344CB8AC3E}">
        <p14:creationId xmlns:p14="http://schemas.microsoft.com/office/powerpoint/2010/main" val="3709325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Fall Enrollment: Retention Rates</a:t>
            </a:r>
          </a:p>
        </p:txBody>
      </p:sp>
      <p:pic>
        <p:nvPicPr>
          <p:cNvPr id="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8118" y="1039312"/>
            <a:ext cx="7971894" cy="4989338"/>
          </a:xfrm>
        </p:spPr>
      </p:pic>
      <p:sp>
        <p:nvSpPr>
          <p:cNvPr id="7" name="Rectangle 6"/>
          <p:cNvSpPr/>
          <p:nvPr/>
        </p:nvSpPr>
        <p:spPr>
          <a:xfrm>
            <a:off x="136623" y="4293912"/>
            <a:ext cx="613117" cy="369332"/>
          </a:xfrm>
          <a:prstGeom prst="rect">
            <a:avLst/>
          </a:prstGeom>
        </p:spPr>
        <p:txBody>
          <a:bodyPr wrap="none">
            <a:spAutoFit/>
          </a:bodyPr>
          <a:lstStyle/>
          <a:p>
            <a:r>
              <a:rPr lang="en-US" dirty="0">
                <a:solidFill>
                  <a:srgbClr val="FF0000"/>
                </a:solidFill>
              </a:rPr>
              <a:t>New</a:t>
            </a:r>
          </a:p>
        </p:txBody>
      </p:sp>
      <p:cxnSp>
        <p:nvCxnSpPr>
          <p:cNvPr id="8" name="Straight Arrow Connector 7"/>
          <p:cNvCxnSpPr/>
          <p:nvPr/>
        </p:nvCxnSpPr>
        <p:spPr>
          <a:xfrm>
            <a:off x="671363" y="4580709"/>
            <a:ext cx="313509" cy="165071"/>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556725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Fall Enrollment: FAQs</a:t>
            </a:r>
          </a:p>
        </p:txBody>
      </p:sp>
      <p:sp>
        <p:nvSpPr>
          <p:cNvPr id="3" name="Content Placeholder 2"/>
          <p:cNvSpPr>
            <a:spLocks noGrp="1"/>
          </p:cNvSpPr>
          <p:nvPr>
            <p:ph idx="1"/>
          </p:nvPr>
        </p:nvSpPr>
        <p:spPr/>
        <p:txBody>
          <a:bodyPr>
            <a:normAutofit fontScale="85000" lnSpcReduction="20000"/>
          </a:bodyPr>
          <a:lstStyle/>
          <a:p>
            <a:r>
              <a:rPr lang="en-US" dirty="0">
                <a:solidFill>
                  <a:srgbClr val="C00000"/>
                </a:solidFill>
              </a:rPr>
              <a:t>(New!) </a:t>
            </a:r>
            <a:r>
              <a:rPr lang="en-US" b="1" dirty="0"/>
              <a:t>FAQ My Institution’s </a:t>
            </a:r>
            <a:r>
              <a:rPr lang="en-US" b="1" u="sng" dirty="0"/>
              <a:t>freshman study abroad students</a:t>
            </a:r>
            <a:r>
              <a:rPr lang="en-US" b="1" dirty="0"/>
              <a:t> were excluded from the prior year first-time enrollment count. How can I add these students back into the prior year’s first-time cohort for the current year’s retention calculation? </a:t>
            </a:r>
          </a:p>
          <a:p>
            <a:pPr marL="0" indent="0">
              <a:buNone/>
            </a:pPr>
            <a:r>
              <a:rPr lang="en-US" b="1" dirty="0"/>
              <a:t>	</a:t>
            </a:r>
          </a:p>
          <a:p>
            <a:pPr marL="0" indent="0">
              <a:lnSpc>
                <a:spcPct val="110000"/>
              </a:lnSpc>
              <a:spcBef>
                <a:spcPts val="0"/>
              </a:spcBef>
              <a:buNone/>
            </a:pPr>
            <a:r>
              <a:rPr lang="en-US" dirty="0"/>
              <a:t>	Freshman study abroad students can be added to the 	first-time cohort. Report in the </a:t>
            </a:r>
            <a:r>
              <a:rPr lang="en-US" u="sng" dirty="0"/>
              <a:t>inclusion</a:t>
            </a:r>
            <a:r>
              <a:rPr lang="en-US" dirty="0"/>
              <a:t> box  first-	time degree-/certificate-seeking 	study abroad 	students who were 	excluded from the 	first-time 	cohort but who have re-enrolled at the 	institution 	their second year.  </a:t>
            </a:r>
          </a:p>
        </p:txBody>
      </p:sp>
    </p:spTree>
    <p:extLst>
      <p:ext uri="{BB962C8B-B14F-4D97-AF65-F5344CB8AC3E}">
        <p14:creationId xmlns:p14="http://schemas.microsoft.com/office/powerpoint/2010/main" val="3034022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at NCES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26782681"/>
              </p:ext>
            </p:extLst>
          </p:nvPr>
        </p:nvGraphicFramePr>
        <p:xfrm>
          <a:off x="345440" y="1417639"/>
          <a:ext cx="8435262" cy="2346605"/>
        </p:xfrm>
        <a:graphic>
          <a:graphicData uri="http://schemas.openxmlformats.org/drawingml/2006/table">
            <a:tbl>
              <a:tblPr firstRow="1" bandRow="1">
                <a:tableStyleId>{5940675A-B579-460E-94D1-54222C63F5DA}</a:tableStyleId>
              </a:tblPr>
              <a:tblGrid>
                <a:gridCol w="1870456">
                  <a:extLst>
                    <a:ext uri="{9D8B030D-6E8A-4147-A177-3AD203B41FA5}">
                      <a16:colId xmlns:a16="http://schemas.microsoft.com/office/drawing/2014/main" val="20000"/>
                    </a:ext>
                  </a:extLst>
                </a:gridCol>
                <a:gridCol w="6564806">
                  <a:extLst>
                    <a:ext uri="{9D8B030D-6E8A-4147-A177-3AD203B41FA5}">
                      <a16:colId xmlns:a16="http://schemas.microsoft.com/office/drawing/2014/main" val="20001"/>
                    </a:ext>
                  </a:extLst>
                </a:gridCol>
              </a:tblGrid>
              <a:tr h="469321">
                <a:tc>
                  <a:txBody>
                    <a:bodyPr/>
                    <a:lstStyle/>
                    <a:p>
                      <a:r>
                        <a:rPr lang="en-US" sz="2000" b="1" dirty="0"/>
                        <a:t>Peggy </a:t>
                      </a:r>
                      <a:r>
                        <a:rPr lang="en-US" sz="2000" b="1" dirty="0" err="1"/>
                        <a:t>Carr</a:t>
                      </a:r>
                      <a:endParaRPr lang="en-US" sz="20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Acting Commissioner, National Center for Education Statistics</a:t>
                      </a:r>
                    </a:p>
                  </a:txBody>
                  <a:tcPr/>
                </a:tc>
                <a:extLst>
                  <a:ext uri="{0D108BD9-81ED-4DB2-BD59-A6C34878D82A}">
                    <a16:rowId xmlns:a16="http://schemas.microsoft.com/office/drawing/2014/main" val="10000"/>
                  </a:ext>
                </a:extLst>
              </a:tr>
              <a:tr h="469321">
                <a:tc>
                  <a:txBody>
                    <a:bodyPr/>
                    <a:lstStyle/>
                    <a:p>
                      <a:r>
                        <a:rPr lang="en-US" sz="2000" b="1" dirty="0"/>
                        <a:t>Ross Santy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Associate Commissioner, Administrative Data Division</a:t>
                      </a:r>
                    </a:p>
                  </a:txBody>
                  <a:tcPr/>
                </a:tc>
                <a:extLst>
                  <a:ext uri="{0D108BD9-81ED-4DB2-BD59-A6C34878D82A}">
                    <a16:rowId xmlns:a16="http://schemas.microsoft.com/office/drawing/2014/main" val="10001"/>
                  </a:ext>
                </a:extLst>
              </a:tr>
              <a:tr h="469321">
                <a:tc>
                  <a:txBody>
                    <a:bodyPr/>
                    <a:lstStyle/>
                    <a:p>
                      <a:r>
                        <a:rPr lang="en-US" sz="2000" b="1" dirty="0"/>
                        <a:t>Richard Reeves</a:t>
                      </a:r>
                    </a:p>
                  </a:txBody>
                  <a:tcPr>
                    <a:lnB w="57150" cap="flat" cmpd="sng" algn="ctr">
                      <a:solidFill>
                        <a:schemeClr val="tx1"/>
                      </a:solidFill>
                      <a:prstDash val="solid"/>
                      <a:round/>
                      <a:headEnd type="none" w="med" len="med"/>
                      <a:tailEnd type="none" w="med" len="med"/>
                    </a:lnB>
                  </a:tcPr>
                </a:tc>
                <a:tc>
                  <a:txBody>
                    <a:bodyPr/>
                    <a:lstStyle/>
                    <a:p>
                      <a:r>
                        <a:rPr lang="en-US" sz="2000" dirty="0"/>
                        <a:t>Branch Chief, Postsecondary Administrative Data Branch</a:t>
                      </a:r>
                    </a:p>
                  </a:txBody>
                  <a:tcPr>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9321">
                <a:tc>
                  <a:txBody>
                    <a:bodyPr/>
                    <a:lstStyle/>
                    <a:p>
                      <a:r>
                        <a:rPr lang="en-US" sz="2000" b="1" dirty="0"/>
                        <a:t>Samuel Barbett</a:t>
                      </a:r>
                    </a:p>
                  </a:txBody>
                  <a:tcPr>
                    <a:lnT w="57150" cap="flat" cmpd="sng" algn="ctr">
                      <a:solidFill>
                        <a:schemeClr val="tx1"/>
                      </a:solidFill>
                      <a:prstDash val="solid"/>
                      <a:round/>
                      <a:headEnd type="none" w="med" len="med"/>
                      <a:tailEnd type="none" w="med" len="med"/>
                    </a:lnT>
                  </a:tcPr>
                </a:tc>
                <a:tc>
                  <a:txBody>
                    <a:bodyPr/>
                    <a:lstStyle/>
                    <a:p>
                      <a:r>
                        <a:rPr lang="en-US" sz="2000" dirty="0"/>
                        <a:t>Data Quality &amp; Dissemination Team Lead</a:t>
                      </a:r>
                    </a:p>
                  </a:txBody>
                  <a:tcPr>
                    <a:lnT w="571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469321">
                <a:tc>
                  <a:txBody>
                    <a:bodyPr/>
                    <a:lstStyle/>
                    <a:p>
                      <a:r>
                        <a:rPr lang="en-US" sz="2000" b="1" dirty="0"/>
                        <a:t>Tara Lawley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Data Operations Team Lead</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13865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Fall Enrollment: FAQs</a:t>
            </a:r>
          </a:p>
        </p:txBody>
      </p:sp>
      <p:sp>
        <p:nvSpPr>
          <p:cNvPr id="3" name="Content Placeholder 2"/>
          <p:cNvSpPr>
            <a:spLocks noGrp="1"/>
          </p:cNvSpPr>
          <p:nvPr>
            <p:ph idx="1"/>
          </p:nvPr>
        </p:nvSpPr>
        <p:spPr/>
        <p:txBody>
          <a:bodyPr>
            <a:normAutofit lnSpcReduction="10000"/>
          </a:bodyPr>
          <a:lstStyle/>
          <a:p>
            <a:r>
              <a:rPr lang="en-US" dirty="0">
                <a:solidFill>
                  <a:srgbClr val="C00000"/>
                </a:solidFill>
              </a:rPr>
              <a:t>(New!) </a:t>
            </a:r>
            <a:r>
              <a:rPr lang="en-US" b="1" dirty="0"/>
              <a:t>FAQ </a:t>
            </a:r>
            <a:r>
              <a:rPr lang="en-US" b="1" u="sng" dirty="0"/>
              <a:t>Sophomore study abroad students</a:t>
            </a:r>
            <a:r>
              <a:rPr lang="en-US" b="1" dirty="0"/>
              <a:t> have been excluded from my fall enrollment count because they are taking classes in foreign country. How can I include them as part of my retention calculation? </a:t>
            </a:r>
          </a:p>
          <a:p>
            <a:pPr marL="0" indent="0">
              <a:buNone/>
            </a:pPr>
            <a:r>
              <a:rPr lang="en-US" dirty="0"/>
              <a:t>	Sophomore study abroad students are 	considered part of the retained cohort even 	though they may not be included in the 	institution’s fall enrollment count. Count 	these students in the retained cohort. </a:t>
            </a:r>
          </a:p>
        </p:txBody>
      </p:sp>
    </p:spTree>
    <p:extLst>
      <p:ext uri="{BB962C8B-B14F-4D97-AF65-F5344CB8AC3E}">
        <p14:creationId xmlns:p14="http://schemas.microsoft.com/office/powerpoint/2010/main" val="3657979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6904" y="4038600"/>
            <a:ext cx="7772400" cy="1362075"/>
          </a:xfrm>
        </p:spPr>
        <p:txBody>
          <a:bodyPr>
            <a:normAutofit fontScale="90000"/>
          </a:bodyPr>
          <a:lstStyle/>
          <a:p>
            <a:r>
              <a:rPr lang="en-US" dirty="0"/>
              <a:t>Changes: Human Resources (HR)</a:t>
            </a:r>
            <a:br>
              <a:rPr lang="en-US" dirty="0"/>
            </a:br>
            <a:endParaRPr lang="en-US" dirty="0"/>
          </a:p>
        </p:txBody>
      </p:sp>
      <p:sp>
        <p:nvSpPr>
          <p:cNvPr id="7" name="Text Placeholder 6"/>
          <p:cNvSpPr>
            <a:spLocks noGrp="1"/>
          </p:cNvSpPr>
          <p:nvPr>
            <p:ph type="body" idx="1"/>
          </p:nvPr>
        </p:nvSpPr>
        <p:spPr>
          <a:xfrm>
            <a:off x="715828" y="2438400"/>
            <a:ext cx="7772400" cy="1500187"/>
          </a:xfrm>
        </p:spPr>
        <p:txBody>
          <a:bodyPr/>
          <a:lstStyle/>
          <a:p>
            <a:r>
              <a:rPr lang="en-US" dirty="0"/>
              <a:t>Imani </a:t>
            </a:r>
            <a:r>
              <a:rPr lang="en-US" dirty="0" err="1"/>
              <a:t>Stutely</a:t>
            </a:r>
            <a:endParaRPr lang="en-US" dirty="0"/>
          </a:p>
          <a:p>
            <a:r>
              <a:rPr lang="en-US" dirty="0"/>
              <a:t>Notes from the 2016-17 Collection</a:t>
            </a:r>
          </a:p>
        </p:txBody>
      </p:sp>
    </p:spTree>
    <p:extLst>
      <p:ext uri="{BB962C8B-B14F-4D97-AF65-F5344CB8AC3E}">
        <p14:creationId xmlns:p14="http://schemas.microsoft.com/office/powerpoint/2010/main" val="974911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versions of HR form</a:t>
            </a:r>
          </a:p>
        </p:txBody>
      </p:sp>
      <p:sp>
        <p:nvSpPr>
          <p:cNvPr id="3" name="Content Placeholder 2"/>
          <p:cNvSpPr>
            <a:spLocks noGrp="1"/>
          </p:cNvSpPr>
          <p:nvPr>
            <p:ph idx="1"/>
          </p:nvPr>
        </p:nvSpPr>
        <p:spPr/>
        <p:txBody>
          <a:bodyPr>
            <a:normAutofit/>
          </a:bodyPr>
          <a:lstStyle/>
          <a:p>
            <a:pPr marL="0" indent="0">
              <a:buNone/>
            </a:pPr>
            <a:r>
              <a:rPr lang="en-US" sz="2400" b="1" u="sng" dirty="0"/>
              <a:t>Race/Ethnicity</a:t>
            </a:r>
          </a:p>
          <a:p>
            <a:r>
              <a:rPr lang="en-US" sz="2400" dirty="0"/>
              <a:t>Collected every other year until the 2016-2017 collection:</a:t>
            </a:r>
          </a:p>
          <a:p>
            <a:pPr lvl="1"/>
            <a:r>
              <a:rPr lang="en-US" sz="2000" dirty="0"/>
              <a:t>Mandatory in even years</a:t>
            </a:r>
          </a:p>
          <a:p>
            <a:pPr lvl="1"/>
            <a:r>
              <a:rPr lang="en-US" sz="2000" dirty="0"/>
              <a:t>Optional  in odd years</a:t>
            </a:r>
          </a:p>
          <a:p>
            <a:pPr marL="0" indent="0" algn="ctr">
              <a:buNone/>
            </a:pPr>
            <a:r>
              <a:rPr lang="en-US" sz="2400" b="1" dirty="0">
                <a:solidFill>
                  <a:schemeClr val="accent1"/>
                </a:solidFill>
              </a:rPr>
              <a:t>**Mandatory every collection year 2016-2017 onward**</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4DB14EA9-2443-484B-9853-19116CA1CB52}" type="slidenum">
              <a:rPr lang="en-US" smtClean="0"/>
              <a:pPr/>
              <a:t>52</a:t>
            </a:fld>
            <a:endParaRPr lang="en-US" dirty="0"/>
          </a:p>
        </p:txBody>
      </p:sp>
    </p:spTree>
    <p:extLst>
      <p:ext uri="{BB962C8B-B14F-4D97-AF65-F5344CB8AC3E}">
        <p14:creationId xmlns:p14="http://schemas.microsoft.com/office/powerpoint/2010/main" val="970421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Degree-granting institution forms</a:t>
            </a:r>
          </a:p>
        </p:txBody>
      </p:sp>
      <p:sp>
        <p:nvSpPr>
          <p:cNvPr id="3" name="Content Placeholder 2"/>
          <p:cNvSpPr>
            <a:spLocks noGrp="1"/>
          </p:cNvSpPr>
          <p:nvPr>
            <p:ph idx="1"/>
          </p:nvPr>
        </p:nvSpPr>
        <p:spPr/>
        <p:txBody>
          <a:bodyPr>
            <a:normAutofit/>
          </a:bodyPr>
          <a:lstStyle/>
          <a:p>
            <a:pPr marL="0" indent="0">
              <a:buNone/>
            </a:pPr>
            <a:r>
              <a:rPr lang="en-US" sz="2400" b="1" u="sng" dirty="0"/>
              <a:t>Salary outlays</a:t>
            </a:r>
          </a:p>
          <a:p>
            <a:r>
              <a:rPr lang="en-US" sz="2400" dirty="0"/>
              <a:t>Collected separately by contract length/employment agreement (9-, 10-, 11-, 12-months)</a:t>
            </a:r>
          </a:p>
          <a:p>
            <a:pPr marL="457200" lvl="1" indent="0">
              <a:buNone/>
            </a:pPr>
            <a:endParaRPr lang="en-US" sz="2400" dirty="0"/>
          </a:p>
          <a:p>
            <a:pPr marL="0" indent="0">
              <a:buNone/>
            </a:pPr>
            <a:r>
              <a:rPr lang="en-US" sz="2400" b="1" u="sng" dirty="0"/>
              <a:t>Salary headcounts</a:t>
            </a:r>
          </a:p>
          <a:p>
            <a:r>
              <a:rPr lang="en-US" sz="2400" dirty="0"/>
              <a:t>Collected headcount of FT instructional staff on contract/employment agreements of less than 9 months by gender and academic rank </a:t>
            </a:r>
          </a:p>
        </p:txBody>
      </p:sp>
      <p:sp>
        <p:nvSpPr>
          <p:cNvPr id="6" name="Slide Number Placeholder 5"/>
          <p:cNvSpPr>
            <a:spLocks noGrp="1"/>
          </p:cNvSpPr>
          <p:nvPr>
            <p:ph type="sldNum" sz="quarter" idx="12"/>
          </p:nvPr>
        </p:nvSpPr>
        <p:spPr>
          <a:prstGeom prst="rect">
            <a:avLst/>
          </a:prstGeom>
        </p:spPr>
        <p:txBody>
          <a:bodyPr/>
          <a:lstStyle/>
          <a:p>
            <a:fld id="{4DB14EA9-2443-484B-9853-19116CA1CB52}" type="slidenum">
              <a:rPr lang="en-US" smtClean="0"/>
              <a:pPr/>
              <a:t>53</a:t>
            </a:fld>
            <a:endParaRPr lang="en-US" dirty="0"/>
          </a:p>
        </p:txBody>
      </p:sp>
    </p:spTree>
    <p:extLst>
      <p:ext uri="{BB962C8B-B14F-4D97-AF65-F5344CB8AC3E}">
        <p14:creationId xmlns:p14="http://schemas.microsoft.com/office/powerpoint/2010/main" val="665025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Degree-granting institution forms</a:t>
            </a:r>
          </a:p>
        </p:txBody>
      </p:sp>
      <p:sp>
        <p:nvSpPr>
          <p:cNvPr id="3" name="Content Placeholder 2"/>
          <p:cNvSpPr>
            <a:spLocks noGrp="1"/>
          </p:cNvSpPr>
          <p:nvPr>
            <p:ph idx="1"/>
          </p:nvPr>
        </p:nvSpPr>
        <p:spPr/>
        <p:txBody>
          <a:bodyPr>
            <a:normAutofit/>
          </a:bodyPr>
          <a:lstStyle/>
          <a:p>
            <a:pPr marL="0" indent="0">
              <a:buNone/>
            </a:pPr>
            <a:r>
              <a:rPr lang="en-US" sz="2400" b="1" u="sng" dirty="0"/>
              <a:t>Graduate Assistants</a:t>
            </a:r>
          </a:p>
          <a:p>
            <a:r>
              <a:rPr lang="en-US" sz="2400" dirty="0"/>
              <a:t>Implemented new, condensed categories specifically for graduate assistants:</a:t>
            </a:r>
          </a:p>
          <a:p>
            <a:pPr lvl="1"/>
            <a:r>
              <a:rPr lang="en-US" sz="2000" dirty="0"/>
              <a:t>Graduate assistant, teaching;</a:t>
            </a:r>
          </a:p>
          <a:p>
            <a:pPr lvl="1"/>
            <a:r>
              <a:rPr lang="en-US" sz="2000" dirty="0"/>
              <a:t>Graduate assistant, research; and</a:t>
            </a:r>
          </a:p>
          <a:p>
            <a:pPr lvl="1"/>
            <a:r>
              <a:rPr lang="en-US" sz="2000" dirty="0"/>
              <a:t>Graduate assistant, other.</a:t>
            </a:r>
          </a:p>
          <a:p>
            <a:pPr marL="57150" indent="0">
              <a:buNone/>
            </a:pPr>
            <a:r>
              <a:rPr lang="en-US" sz="2400" b="1" u="sng" dirty="0"/>
              <a:t>New Hires</a:t>
            </a:r>
            <a:endParaRPr lang="en-US" sz="2000" dirty="0"/>
          </a:p>
          <a:p>
            <a:r>
              <a:rPr lang="en-US" sz="2400" dirty="0"/>
              <a:t>Revised the reporting period for new hires to include any newly hired, full-time, permanent staff on the payroll of the institution between November 1 and October 31</a:t>
            </a:r>
          </a:p>
          <a:p>
            <a:pPr marL="0" indent="0" algn="ctr">
              <a:buNone/>
            </a:pPr>
            <a:r>
              <a:rPr lang="en-US" sz="2000" b="1" i="1" dirty="0">
                <a:solidFill>
                  <a:schemeClr val="accent1"/>
                </a:solidFill>
              </a:rPr>
              <a:t>**The “As of November 1, 2016” requirement for reporting New Hires was eliminated for the 2016-2017 collection** </a:t>
            </a:r>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54</a:t>
            </a:fld>
            <a:endParaRPr lang="en-US" dirty="0"/>
          </a:p>
        </p:txBody>
      </p:sp>
    </p:spTree>
    <p:extLst>
      <p:ext uri="{BB962C8B-B14F-4D97-AF65-F5344CB8AC3E}">
        <p14:creationId xmlns:p14="http://schemas.microsoft.com/office/powerpoint/2010/main" val="21843482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Degree granting institutions with 15+ staff forms</a:t>
            </a:r>
          </a:p>
        </p:txBody>
      </p:sp>
      <p:sp>
        <p:nvSpPr>
          <p:cNvPr id="3" name="Content Placeholder 2"/>
          <p:cNvSpPr>
            <a:spLocks noGrp="1"/>
          </p:cNvSpPr>
          <p:nvPr>
            <p:ph idx="1"/>
          </p:nvPr>
        </p:nvSpPr>
        <p:spPr/>
        <p:txBody>
          <a:bodyPr>
            <a:normAutofit/>
          </a:bodyPr>
          <a:lstStyle/>
          <a:p>
            <a:pPr marL="0" indent="0">
              <a:buNone/>
            </a:pPr>
            <a:r>
              <a:rPr lang="en-US" sz="2400" b="1" u="sng" dirty="0"/>
              <a:t>For employment agreement/contract length</a:t>
            </a:r>
          </a:p>
          <a:p>
            <a:r>
              <a:rPr lang="en-US" sz="2400" dirty="0"/>
              <a:t>Added separate employment agreements of indefinite length from multi-year employment agreements</a:t>
            </a:r>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55</a:t>
            </a:fld>
            <a:endParaRPr lang="en-US" dirty="0"/>
          </a:p>
        </p:txBody>
      </p:sp>
      <p:pic>
        <p:nvPicPr>
          <p:cNvPr id="6" name="Content Placeholder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91" y="2714146"/>
            <a:ext cx="3565835" cy="3048593"/>
          </a:xfrm>
          <a:prstGeom prst="rect">
            <a:avLst/>
          </a:prstGeom>
          <a:ln w="76200">
            <a:solidFill>
              <a:schemeClr val="tx1"/>
            </a:solidFill>
          </a:ln>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368" y="2714146"/>
            <a:ext cx="3534825" cy="3048593"/>
          </a:xfrm>
          <a:prstGeom prst="rect">
            <a:avLst/>
          </a:prstGeom>
          <a:ln w="76200">
            <a:solidFill>
              <a:schemeClr val="tx1"/>
            </a:solidFill>
          </a:ln>
        </p:spPr>
      </p:pic>
    </p:spTree>
    <p:extLst>
      <p:ext uri="{BB962C8B-B14F-4D97-AF65-F5344CB8AC3E}">
        <p14:creationId xmlns:p14="http://schemas.microsoft.com/office/powerpoint/2010/main" val="1469137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changes: academic libraries</a:t>
            </a:r>
          </a:p>
        </p:txBody>
      </p:sp>
      <p:sp>
        <p:nvSpPr>
          <p:cNvPr id="5" name="Text Placeholder 4"/>
          <p:cNvSpPr>
            <a:spLocks noGrp="1"/>
          </p:cNvSpPr>
          <p:nvPr>
            <p:ph type="body" idx="1"/>
          </p:nvPr>
        </p:nvSpPr>
        <p:spPr/>
        <p:txBody>
          <a:bodyPr/>
          <a:lstStyle/>
          <a:p>
            <a:r>
              <a:rPr lang="en-US" dirty="0"/>
              <a:t>Chris Cody</a:t>
            </a:r>
          </a:p>
          <a:p>
            <a:r>
              <a:rPr lang="en-US" dirty="0"/>
              <a:t>Notes from the 2016-17 Collection</a:t>
            </a:r>
          </a:p>
        </p:txBody>
      </p:sp>
    </p:spTree>
    <p:extLst>
      <p:ext uri="{BB962C8B-B14F-4D97-AF65-F5344CB8AC3E}">
        <p14:creationId xmlns:p14="http://schemas.microsoft.com/office/powerpoint/2010/main" val="29998938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I</a:t>
            </a:r>
          </a:p>
        </p:txBody>
      </p:sp>
      <p:sp>
        <p:nvSpPr>
          <p:cNvPr id="3" name="Content Placeholder 2"/>
          <p:cNvSpPr>
            <a:spLocks noGrp="1"/>
          </p:cNvSpPr>
          <p:nvPr>
            <p:ph idx="1"/>
          </p:nvPr>
        </p:nvSpPr>
        <p:spPr/>
        <p:txBody>
          <a:bodyPr>
            <a:normAutofit/>
          </a:bodyPr>
          <a:lstStyle/>
          <a:p>
            <a:r>
              <a:rPr lang="en-US" sz="2400" dirty="0"/>
              <a:t>Added “serials” row to Library Collections, and included “serials” in the count for physical circulation (not digital/electronic)</a:t>
            </a:r>
          </a:p>
          <a:p>
            <a:endParaRPr lang="en-US" sz="2400" dirty="0"/>
          </a:p>
          <a:p>
            <a:r>
              <a:rPr lang="en-US" sz="2400" dirty="0"/>
              <a:t>Added a y/n question to determine if institution has interlibrary services</a:t>
            </a:r>
          </a:p>
          <a:p>
            <a:pPr marL="0" indent="0">
              <a:buNone/>
            </a:pPr>
            <a:endParaRPr lang="en-US" sz="2400" dirty="0"/>
          </a:p>
          <a:p>
            <a:r>
              <a:rPr lang="en-US" sz="2400" dirty="0"/>
              <a:t>Moved interlibrary questions from Section II to Section I</a:t>
            </a:r>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57</a:t>
            </a:fld>
            <a:endParaRPr lang="en-US" dirty="0"/>
          </a:p>
        </p:txBody>
      </p:sp>
    </p:spTree>
    <p:extLst>
      <p:ext uri="{BB962C8B-B14F-4D97-AF65-F5344CB8AC3E}">
        <p14:creationId xmlns:p14="http://schemas.microsoft.com/office/powerpoint/2010/main" val="12610110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5936" y="317993"/>
            <a:ext cx="6132129" cy="5669280"/>
            <a:chOff x="1466849" y="594360"/>
            <a:chExt cx="6132129" cy="566928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156"/>
            <a:stretch/>
          </p:blipFill>
          <p:spPr bwMode="auto">
            <a:xfrm>
              <a:off x="1466849" y="594360"/>
              <a:ext cx="6132129" cy="56692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66849" y="2906973"/>
              <a:ext cx="6132129" cy="272954"/>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1466849" y="3985146"/>
              <a:ext cx="6132129" cy="791806"/>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a:off x="4078114" y="3244334"/>
            <a:ext cx="987771" cy="369332"/>
          </a:xfrm>
          <a:prstGeom prst="rect">
            <a:avLst/>
          </a:prstGeom>
        </p:spPr>
        <p:txBody>
          <a:bodyPr wrap="none">
            <a:spAutoFit/>
          </a:bodyPr>
          <a:lstStyle/>
          <a:p>
            <a:r>
              <a:rPr lang="en-US" dirty="0"/>
              <a:t>Section I</a:t>
            </a:r>
          </a:p>
        </p:txBody>
      </p:sp>
    </p:spTree>
    <p:extLst>
      <p:ext uri="{BB962C8B-B14F-4D97-AF65-F5344CB8AC3E}">
        <p14:creationId xmlns:p14="http://schemas.microsoft.com/office/powerpoint/2010/main" val="182205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I</a:t>
            </a:r>
          </a:p>
        </p:txBody>
      </p:sp>
      <p:sp>
        <p:nvSpPr>
          <p:cNvPr id="3" name="Content Placeholder 2"/>
          <p:cNvSpPr>
            <a:spLocks noGrp="1"/>
          </p:cNvSpPr>
          <p:nvPr>
            <p:ph idx="1"/>
          </p:nvPr>
        </p:nvSpPr>
        <p:spPr/>
        <p:txBody>
          <a:bodyPr>
            <a:normAutofit/>
          </a:bodyPr>
          <a:lstStyle/>
          <a:p>
            <a:r>
              <a:rPr lang="en-US" b="1" dirty="0"/>
              <a:t>Serial Definitions:</a:t>
            </a:r>
          </a:p>
          <a:p>
            <a:pPr lvl="1"/>
            <a:r>
              <a:rPr lang="en-US" sz="2400" dirty="0"/>
              <a:t>A </a:t>
            </a:r>
            <a:r>
              <a:rPr lang="en-US" sz="2400" b="1" dirty="0"/>
              <a:t>serial </a:t>
            </a:r>
            <a:r>
              <a:rPr lang="en-US" sz="2400" dirty="0"/>
              <a:t>is a publication in any medium issued in successive parts bearing numerical or chronological designations and intended to be continued indefinitely. This definition includes, in any physical format, periodicals, newspapers, and annuals (reports, yearbooks, etc.); the journals, memoirs, proceedings, transactions, etc. of societies; and numbered monographic series. </a:t>
            </a:r>
          </a:p>
          <a:p>
            <a:pPr lvl="1"/>
            <a:endParaRPr lang="en-US" sz="2400" dirty="0"/>
          </a:p>
          <a:p>
            <a:pPr lvl="1"/>
            <a:r>
              <a:rPr lang="en-US" sz="2400" dirty="0"/>
              <a:t>An </a:t>
            </a:r>
            <a:r>
              <a:rPr lang="en-US" sz="2400" b="1" dirty="0"/>
              <a:t>e-serial</a:t>
            </a:r>
            <a:r>
              <a:rPr lang="en-US" sz="2400" dirty="0"/>
              <a:t> is a periodical publication that is published in digital form to be displayed on a computer screen. </a:t>
            </a:r>
          </a:p>
          <a:p>
            <a:pPr marL="457200" lvl="1" indent="0">
              <a:buNone/>
            </a:pPr>
            <a:endParaRPr lang="en-US" sz="2000" dirty="0"/>
          </a:p>
          <a:p>
            <a:pPr lvl="1"/>
            <a:endParaRPr lang="en-US" sz="2000" dirty="0"/>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59</a:t>
            </a:fld>
            <a:endParaRPr lang="en-US" dirty="0"/>
          </a:p>
        </p:txBody>
      </p:sp>
    </p:spTree>
    <p:extLst>
      <p:ext uri="{BB962C8B-B14F-4D97-AF65-F5344CB8AC3E}">
        <p14:creationId xmlns:p14="http://schemas.microsoft.com/office/powerpoint/2010/main" val="1671665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at NCES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37566655"/>
              </p:ext>
            </p:extLst>
          </p:nvPr>
        </p:nvGraphicFramePr>
        <p:xfrm>
          <a:off x="711200" y="1371600"/>
          <a:ext cx="7721600" cy="4294553"/>
        </p:xfrm>
        <a:graphic>
          <a:graphicData uri="http://schemas.openxmlformats.org/drawingml/2006/table">
            <a:tbl>
              <a:tblPr bandRow="1">
                <a:tableStyleId>{5940675A-B579-460E-94D1-54222C63F5DA}</a:tableStyleId>
              </a:tblPr>
              <a:tblGrid>
                <a:gridCol w="1941449">
                  <a:extLst>
                    <a:ext uri="{9D8B030D-6E8A-4147-A177-3AD203B41FA5}">
                      <a16:colId xmlns:a16="http://schemas.microsoft.com/office/drawing/2014/main" val="20000"/>
                    </a:ext>
                  </a:extLst>
                </a:gridCol>
                <a:gridCol w="5780151">
                  <a:extLst>
                    <a:ext uri="{9D8B030D-6E8A-4147-A177-3AD203B41FA5}">
                      <a16:colId xmlns:a16="http://schemas.microsoft.com/office/drawing/2014/main" val="20001"/>
                    </a:ext>
                  </a:extLst>
                </a:gridCol>
              </a:tblGrid>
              <a:tr h="421374">
                <a:tc>
                  <a:txBody>
                    <a:bodyPr/>
                    <a:lstStyle/>
                    <a:p>
                      <a:r>
                        <a:rPr lang="en-US" b="1" dirty="0"/>
                        <a:t>Aida </a:t>
                      </a:r>
                      <a:r>
                        <a:rPr lang="en-US" b="1" dirty="0" err="1"/>
                        <a:t>Aliyeva</a:t>
                      </a:r>
                      <a:endParaRPr lang="en-US"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12-Month and Fall Enrollment</a:t>
                      </a:r>
                    </a:p>
                  </a:txBody>
                  <a:tcPr/>
                </a:tc>
                <a:extLst>
                  <a:ext uri="{0D108BD9-81ED-4DB2-BD59-A6C34878D82A}">
                    <a16:rowId xmlns:a16="http://schemas.microsoft.com/office/drawing/2014/main" val="10000"/>
                  </a:ext>
                </a:extLst>
              </a:tr>
              <a:tr h="421374">
                <a:tc>
                  <a:txBody>
                    <a:bodyPr/>
                    <a:lstStyle/>
                    <a:p>
                      <a:r>
                        <a:rPr lang="en-US" b="1" dirty="0"/>
                        <a:t>Chris Cody</a:t>
                      </a:r>
                    </a:p>
                  </a:txBody>
                  <a:tcPr/>
                </a:tc>
                <a:tc>
                  <a:txBody>
                    <a:bodyPr/>
                    <a:lstStyle/>
                    <a:p>
                      <a:r>
                        <a:rPr lang="en-US" dirty="0"/>
                        <a:t>Academic Libraries</a:t>
                      </a:r>
                      <a:r>
                        <a:rPr lang="en-US" baseline="0" dirty="0"/>
                        <a:t> and </a:t>
                      </a:r>
                      <a:r>
                        <a:rPr lang="en-US" dirty="0"/>
                        <a:t>Institutional Characteristics</a:t>
                      </a:r>
                    </a:p>
                  </a:txBody>
                  <a:tcPr/>
                </a:tc>
                <a:extLst>
                  <a:ext uri="{0D108BD9-81ED-4DB2-BD59-A6C34878D82A}">
                    <a16:rowId xmlns:a16="http://schemas.microsoft.com/office/drawing/2014/main" val="10001"/>
                  </a:ext>
                </a:extLst>
              </a:tr>
              <a:tr h="727304">
                <a:tc>
                  <a:txBody>
                    <a:bodyPr/>
                    <a:lstStyle/>
                    <a:p>
                      <a:r>
                        <a:rPr lang="en-US" b="1" dirty="0"/>
                        <a:t>Moussa Ezzeddine</a:t>
                      </a:r>
                    </a:p>
                  </a:txBody>
                  <a:tcPr/>
                </a:tc>
                <a:tc>
                  <a:txBody>
                    <a:bodyPr/>
                    <a:lstStyle/>
                    <a:p>
                      <a:r>
                        <a:rPr lang="en-US" dirty="0"/>
                        <a:t>Universe; IC-Header; Admissions; Data files; Data integration</a:t>
                      </a:r>
                    </a:p>
                  </a:txBody>
                  <a:tcPr/>
                </a:tc>
                <a:extLst>
                  <a:ext uri="{0D108BD9-81ED-4DB2-BD59-A6C34878D82A}">
                    <a16:rowId xmlns:a16="http://schemas.microsoft.com/office/drawing/2014/main" val="10002"/>
                  </a:ext>
                </a:extLst>
              </a:tr>
              <a:tr h="1039005">
                <a:tc>
                  <a:txBody>
                    <a:bodyPr/>
                    <a:lstStyle/>
                    <a:p>
                      <a:r>
                        <a:rPr lang="en-US" b="1" dirty="0"/>
                        <a:t>Gigi Jones</a:t>
                      </a:r>
                    </a:p>
                  </a:txBody>
                  <a:tcPr/>
                </a:tc>
                <a:tc>
                  <a:txBody>
                    <a:bodyPr/>
                    <a:lstStyle/>
                    <a:p>
                      <a:r>
                        <a:rPr lang="en-US" dirty="0"/>
                        <a:t>Outcome Measures; Data Feedback Report; National Postsecondary Education Cooperative; Technical Review Panels</a:t>
                      </a:r>
                    </a:p>
                  </a:txBody>
                  <a:tcPr/>
                </a:tc>
                <a:extLst>
                  <a:ext uri="{0D108BD9-81ED-4DB2-BD59-A6C34878D82A}">
                    <a16:rowId xmlns:a16="http://schemas.microsoft.com/office/drawing/2014/main" val="10003"/>
                  </a:ext>
                </a:extLst>
              </a:tr>
              <a:tr h="421374">
                <a:tc>
                  <a:txBody>
                    <a:bodyPr/>
                    <a:lstStyle/>
                    <a:p>
                      <a:r>
                        <a:rPr lang="en-US" b="1" dirty="0" err="1"/>
                        <a:t>Bao</a:t>
                      </a:r>
                      <a:r>
                        <a:rPr lang="en-US" b="1" dirty="0"/>
                        <a:t> Le</a:t>
                      </a:r>
                    </a:p>
                  </a:txBody>
                  <a:tcPr/>
                </a:tc>
                <a:tc>
                  <a:txBody>
                    <a:bodyPr/>
                    <a:lstStyle/>
                    <a:p>
                      <a:r>
                        <a:rPr lang="en-US" dirty="0"/>
                        <a:t>Finance and Student Financial Aid</a:t>
                      </a:r>
                    </a:p>
                  </a:txBody>
                  <a:tcPr/>
                </a:tc>
                <a:extLst>
                  <a:ext uri="{0D108BD9-81ED-4DB2-BD59-A6C34878D82A}">
                    <a16:rowId xmlns:a16="http://schemas.microsoft.com/office/drawing/2014/main" val="10004"/>
                  </a:ext>
                </a:extLst>
              </a:tr>
              <a:tr h="421374">
                <a:tc>
                  <a:txBody>
                    <a:bodyPr/>
                    <a:lstStyle/>
                    <a:p>
                      <a:r>
                        <a:rPr lang="en-US" b="1" dirty="0"/>
                        <a:t>Andrew Mary</a:t>
                      </a:r>
                    </a:p>
                  </a:txBody>
                  <a:tcPr/>
                </a:tc>
                <a:tc>
                  <a:txBody>
                    <a:bodyPr/>
                    <a:lstStyle/>
                    <a:p>
                      <a:r>
                        <a:rPr lang="en-US" dirty="0"/>
                        <a:t>Graduation Rates and</a:t>
                      </a:r>
                      <a:r>
                        <a:rPr lang="en-US" baseline="0" dirty="0"/>
                        <a:t> </a:t>
                      </a:r>
                      <a:r>
                        <a:rPr lang="en-US" dirty="0"/>
                        <a:t>Graduation Rates 200; Publications</a:t>
                      </a:r>
                    </a:p>
                  </a:txBody>
                  <a:tcPr/>
                </a:tc>
                <a:extLst>
                  <a:ext uri="{0D108BD9-81ED-4DB2-BD59-A6C34878D82A}">
                    <a16:rowId xmlns:a16="http://schemas.microsoft.com/office/drawing/2014/main" val="10005"/>
                  </a:ext>
                </a:extLst>
              </a:tr>
              <a:tr h="421374">
                <a:tc>
                  <a:txBody>
                    <a:bodyPr/>
                    <a:lstStyle/>
                    <a:p>
                      <a:r>
                        <a:rPr lang="en-US" b="1" dirty="0"/>
                        <a:t>Imani Stutely</a:t>
                      </a:r>
                    </a:p>
                  </a:txBody>
                  <a:tcPr/>
                </a:tc>
                <a:tc>
                  <a:txBody>
                    <a:bodyPr/>
                    <a:lstStyle/>
                    <a:p>
                      <a:r>
                        <a:rPr lang="en-US" dirty="0"/>
                        <a:t>Human Resources and Completions; SOC</a:t>
                      </a:r>
                    </a:p>
                  </a:txBody>
                  <a:tcPr/>
                </a:tc>
                <a:extLst>
                  <a:ext uri="{0D108BD9-81ED-4DB2-BD59-A6C34878D82A}">
                    <a16:rowId xmlns:a16="http://schemas.microsoft.com/office/drawing/2014/main" val="10006"/>
                  </a:ext>
                </a:extLst>
              </a:tr>
              <a:tr h="421374">
                <a:tc>
                  <a:txBody>
                    <a:bodyPr/>
                    <a:lstStyle/>
                    <a:p>
                      <a:r>
                        <a:rPr lang="en-US" b="1" dirty="0"/>
                        <a:t>Jie Sun</a:t>
                      </a:r>
                    </a:p>
                  </a:txBody>
                  <a:tcPr/>
                </a:tc>
                <a:tc>
                  <a:txBody>
                    <a:bodyPr/>
                    <a:lstStyle/>
                    <a:p>
                      <a:r>
                        <a:rPr lang="en-US" dirty="0"/>
                        <a:t>SAS programming</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3464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I</a:t>
            </a:r>
          </a:p>
        </p:txBody>
      </p:sp>
      <p:sp>
        <p:nvSpPr>
          <p:cNvPr id="3" name="Content Placeholder 2"/>
          <p:cNvSpPr>
            <a:spLocks noGrp="1"/>
          </p:cNvSpPr>
          <p:nvPr>
            <p:ph idx="1"/>
          </p:nvPr>
        </p:nvSpPr>
        <p:spPr/>
        <p:txBody>
          <a:bodyPr>
            <a:normAutofit/>
          </a:bodyPr>
          <a:lstStyle/>
          <a:p>
            <a:r>
              <a:rPr lang="en-US" b="1" dirty="0"/>
              <a:t>Instruction Changes</a:t>
            </a:r>
          </a:p>
          <a:p>
            <a:pPr lvl="1"/>
            <a:r>
              <a:rPr lang="en-US" dirty="0"/>
              <a:t>Updated Instructions to the followings sections:</a:t>
            </a:r>
          </a:p>
          <a:p>
            <a:pPr lvl="2"/>
            <a:r>
              <a:rPr lang="en-US" dirty="0"/>
              <a:t>Physical Books</a:t>
            </a:r>
          </a:p>
          <a:p>
            <a:pPr lvl="2"/>
            <a:r>
              <a:rPr lang="en-US" dirty="0"/>
              <a:t>Physical Media</a:t>
            </a:r>
          </a:p>
          <a:p>
            <a:pPr lvl="2"/>
            <a:r>
              <a:rPr lang="en-US" dirty="0"/>
              <a:t>Serials</a:t>
            </a:r>
          </a:p>
          <a:p>
            <a:pPr lvl="2"/>
            <a:r>
              <a:rPr lang="en-US" dirty="0"/>
              <a:t>Physical Circulations</a:t>
            </a:r>
          </a:p>
          <a:p>
            <a:pPr lvl="2"/>
            <a:r>
              <a:rPr lang="en-US" dirty="0"/>
              <a:t>Digital/Electronic Books</a:t>
            </a:r>
          </a:p>
          <a:p>
            <a:pPr lvl="2"/>
            <a:r>
              <a:rPr lang="en-US" dirty="0"/>
              <a:t>Digital/Electronic Serials</a:t>
            </a:r>
          </a:p>
          <a:p>
            <a:pPr lvl="2"/>
            <a:r>
              <a:rPr lang="en-US" dirty="0"/>
              <a:t>Digital/Electronic Circulations/Usage</a:t>
            </a:r>
          </a:p>
          <a:p>
            <a:pPr lvl="1"/>
            <a:endParaRPr lang="en-US" sz="2000" dirty="0"/>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60</a:t>
            </a:fld>
            <a:endParaRPr lang="en-US" dirty="0"/>
          </a:p>
        </p:txBody>
      </p:sp>
    </p:spTree>
    <p:extLst>
      <p:ext uri="{BB962C8B-B14F-4D97-AF65-F5344CB8AC3E}">
        <p14:creationId xmlns:p14="http://schemas.microsoft.com/office/powerpoint/2010/main" val="17386292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II</a:t>
            </a:r>
          </a:p>
        </p:txBody>
      </p:sp>
      <p:sp>
        <p:nvSpPr>
          <p:cNvPr id="3" name="Content Placeholder 2"/>
          <p:cNvSpPr>
            <a:spLocks noGrp="1"/>
          </p:cNvSpPr>
          <p:nvPr>
            <p:ph idx="1"/>
          </p:nvPr>
        </p:nvSpPr>
        <p:spPr/>
        <p:txBody>
          <a:bodyPr>
            <a:normAutofit/>
          </a:bodyPr>
          <a:lstStyle/>
          <a:p>
            <a:r>
              <a:rPr lang="en-US" sz="2400" dirty="0"/>
              <a:t>Deleted the interlibrary loans questions (moved to Section I)</a:t>
            </a:r>
          </a:p>
          <a:p>
            <a:pPr marL="0" indent="0">
              <a:buNone/>
            </a:pPr>
            <a:r>
              <a:rPr lang="en-US" sz="2400" dirty="0"/>
              <a:t> </a:t>
            </a:r>
          </a:p>
          <a:p>
            <a:r>
              <a:rPr lang="en-US" sz="2400" dirty="0"/>
              <a:t>Deleted the question: Does your library support virtual reference services?</a:t>
            </a:r>
          </a:p>
          <a:p>
            <a:endParaRPr lang="en-US" sz="2400" dirty="0"/>
          </a:p>
        </p:txBody>
      </p:sp>
    </p:spTree>
    <p:extLst>
      <p:ext uri="{BB962C8B-B14F-4D97-AF65-F5344CB8AC3E}">
        <p14:creationId xmlns:p14="http://schemas.microsoft.com/office/powerpoint/2010/main" val="21616395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0946"/>
          <a:stretch/>
        </p:blipFill>
        <p:spPr bwMode="auto">
          <a:xfrm>
            <a:off x="1526723" y="213360"/>
            <a:ext cx="5540612" cy="5573291"/>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601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II</a:t>
            </a:r>
          </a:p>
        </p:txBody>
      </p:sp>
      <p:sp>
        <p:nvSpPr>
          <p:cNvPr id="3" name="Content Placeholder 2"/>
          <p:cNvSpPr>
            <a:spLocks noGrp="1"/>
          </p:cNvSpPr>
          <p:nvPr>
            <p:ph idx="1"/>
          </p:nvPr>
        </p:nvSpPr>
        <p:spPr/>
        <p:txBody>
          <a:bodyPr>
            <a:normAutofit/>
          </a:bodyPr>
          <a:lstStyle/>
          <a:p>
            <a:r>
              <a:rPr lang="en-US" b="1" dirty="0"/>
              <a:t>Instruction Changes</a:t>
            </a:r>
          </a:p>
          <a:p>
            <a:pPr lvl="1"/>
            <a:r>
              <a:rPr lang="en-US" dirty="0"/>
              <a:t>Updated Instructions to the followings sections:</a:t>
            </a:r>
          </a:p>
          <a:p>
            <a:pPr lvl="2"/>
            <a:r>
              <a:rPr lang="en-US" dirty="0"/>
              <a:t>One-time purchases of books, serial back-files, and other materials</a:t>
            </a:r>
          </a:p>
          <a:p>
            <a:pPr lvl="2"/>
            <a:r>
              <a:rPr lang="en-US" dirty="0"/>
              <a:t>Ongoing commitments to subscriptions</a:t>
            </a:r>
          </a:p>
          <a:p>
            <a:pPr lvl="2"/>
            <a:r>
              <a:rPr lang="en-US" dirty="0"/>
              <a:t>Other materials/service cost based</a:t>
            </a:r>
          </a:p>
          <a:p>
            <a:pPr lvl="2"/>
            <a:r>
              <a:rPr lang="en-US" dirty="0"/>
              <a:t>All other operations and maintenance expenses</a:t>
            </a:r>
            <a:endParaRPr lang="en-US" sz="1600" dirty="0"/>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63</a:t>
            </a:fld>
            <a:endParaRPr lang="en-US" dirty="0"/>
          </a:p>
        </p:txBody>
      </p:sp>
    </p:spTree>
    <p:extLst>
      <p:ext uri="{BB962C8B-B14F-4D97-AF65-F5344CB8AC3E}">
        <p14:creationId xmlns:p14="http://schemas.microsoft.com/office/powerpoint/2010/main" val="13229402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Changes: Finance</a:t>
            </a:r>
          </a:p>
        </p:txBody>
      </p:sp>
      <p:sp>
        <p:nvSpPr>
          <p:cNvPr id="5" name="Text Placeholder 4"/>
          <p:cNvSpPr>
            <a:spLocks noGrp="1"/>
          </p:cNvSpPr>
          <p:nvPr>
            <p:ph type="body" idx="1"/>
          </p:nvPr>
        </p:nvSpPr>
        <p:spPr/>
        <p:txBody>
          <a:bodyPr/>
          <a:lstStyle/>
          <a:p>
            <a:r>
              <a:rPr lang="en-US" dirty="0"/>
              <a:t>Bao Le</a:t>
            </a:r>
          </a:p>
          <a:p>
            <a:r>
              <a:rPr lang="en-US" dirty="0"/>
              <a:t>Notes from the 2016-17 Collection</a:t>
            </a:r>
          </a:p>
        </p:txBody>
      </p:sp>
    </p:spTree>
    <p:extLst>
      <p:ext uri="{BB962C8B-B14F-4D97-AF65-F5344CB8AC3E}">
        <p14:creationId xmlns:p14="http://schemas.microsoft.com/office/powerpoint/2010/main" val="2563362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All Forms: Expense screen</a:t>
            </a:r>
            <a:endParaRPr lang="en-US" dirty="0"/>
          </a:p>
        </p:txBody>
      </p:sp>
      <p:sp>
        <p:nvSpPr>
          <p:cNvPr id="3" name="Content Placeholder 2"/>
          <p:cNvSpPr>
            <a:spLocks noGrp="1"/>
          </p:cNvSpPr>
          <p:nvPr>
            <p:ph idx="1"/>
          </p:nvPr>
        </p:nvSpPr>
        <p:spPr/>
        <p:txBody>
          <a:bodyPr/>
          <a:lstStyle/>
          <a:p>
            <a:r>
              <a:rPr lang="en-US" dirty="0"/>
              <a:t>Expense matrix was eliminated</a:t>
            </a:r>
          </a:p>
          <a:p>
            <a:r>
              <a:rPr lang="en-US" dirty="0"/>
              <a:t>Expense by functional and natural classifications were reported separately</a:t>
            </a:r>
          </a:p>
          <a:p>
            <a:r>
              <a:rPr lang="en-US" dirty="0"/>
              <a:t>Less reporting of detail</a:t>
            </a:r>
          </a:p>
          <a:p>
            <a:r>
              <a:rPr lang="en-US" dirty="0"/>
              <a:t>Operation and Maintenance of Plant had to be excluded from Salaries and Wages and other natural classifications</a:t>
            </a:r>
          </a:p>
          <a:p>
            <a:pPr lvl="1"/>
            <a:endParaRPr lang="en-US" dirty="0"/>
          </a:p>
        </p:txBody>
      </p:sp>
      <p:sp>
        <p:nvSpPr>
          <p:cNvPr id="4" name="Slide Number Placeholder 3"/>
          <p:cNvSpPr>
            <a:spLocks noGrp="1"/>
          </p:cNvSpPr>
          <p:nvPr>
            <p:ph type="sldNum" sz="quarter" idx="12"/>
          </p:nvPr>
        </p:nvSpPr>
        <p:spPr/>
        <p:txBody>
          <a:bodyPr/>
          <a:lstStyle/>
          <a:p>
            <a:fld id="{4DB14EA9-2443-484B-9853-19116CA1CB52}" type="slidenum">
              <a:rPr lang="en-US" smtClean="0"/>
              <a:pPr/>
              <a:t>65</a:t>
            </a:fld>
            <a:endParaRPr lang="en-US" dirty="0"/>
          </a:p>
        </p:txBody>
      </p:sp>
    </p:spTree>
    <p:extLst>
      <p:ext uri="{BB962C8B-B14F-4D97-AF65-F5344CB8AC3E}">
        <p14:creationId xmlns:p14="http://schemas.microsoft.com/office/powerpoint/2010/main" val="353703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816"/>
            <a:ext cx="8229600" cy="1143000"/>
          </a:xfrm>
        </p:spPr>
        <p:txBody>
          <a:bodyPr>
            <a:normAutofit fontScale="90000"/>
          </a:bodyPr>
          <a:lstStyle/>
          <a:p>
            <a:r>
              <a:rPr lang="en-US" dirty="0"/>
              <a:t>All Forms: Expenses by Functional Classification</a:t>
            </a:r>
          </a:p>
        </p:txBody>
      </p:sp>
      <p:sp>
        <p:nvSpPr>
          <p:cNvPr id="4" name="Slide Number Placeholder 3"/>
          <p:cNvSpPr>
            <a:spLocks noGrp="1"/>
          </p:cNvSpPr>
          <p:nvPr>
            <p:ph type="sldNum" sz="quarter" idx="12"/>
          </p:nvPr>
        </p:nvSpPr>
        <p:spPr/>
        <p:txBody>
          <a:bodyPr/>
          <a:lstStyle/>
          <a:p>
            <a:fld id="{4DB14EA9-2443-484B-9853-19116CA1CB52}" type="slidenum">
              <a:rPr lang="en-US" smtClean="0"/>
              <a:pPr/>
              <a:t>66</a:t>
            </a:fld>
            <a:endParaRPr lang="en-US" dirty="0"/>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5469" y="1429941"/>
            <a:ext cx="6173061" cy="4515480"/>
          </a:xfrm>
        </p:spPr>
      </p:pic>
    </p:spTree>
    <p:extLst>
      <p:ext uri="{BB962C8B-B14F-4D97-AF65-F5344CB8AC3E}">
        <p14:creationId xmlns:p14="http://schemas.microsoft.com/office/powerpoint/2010/main" val="2864440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816"/>
            <a:ext cx="8229600" cy="1143000"/>
          </a:xfrm>
        </p:spPr>
        <p:txBody>
          <a:bodyPr>
            <a:normAutofit fontScale="90000"/>
          </a:bodyPr>
          <a:lstStyle/>
          <a:p>
            <a:r>
              <a:rPr lang="en-US" dirty="0"/>
              <a:t>All Forms: Expenses by Natural Classification</a:t>
            </a:r>
          </a:p>
        </p:txBody>
      </p:sp>
      <p:sp>
        <p:nvSpPr>
          <p:cNvPr id="4" name="Slide Number Placeholder 3"/>
          <p:cNvSpPr>
            <a:spLocks noGrp="1"/>
          </p:cNvSpPr>
          <p:nvPr>
            <p:ph type="sldNum" sz="quarter" idx="12"/>
          </p:nvPr>
        </p:nvSpPr>
        <p:spPr/>
        <p:txBody>
          <a:bodyPr/>
          <a:lstStyle/>
          <a:p>
            <a:fld id="{4DB14EA9-2443-484B-9853-19116CA1CB52}" type="slidenum">
              <a:rPr lang="en-US" smtClean="0"/>
              <a:pPr/>
              <a:t>67</a:t>
            </a:fld>
            <a:endParaRPr lang="en-US" dirty="0"/>
          </a:p>
        </p:txBody>
      </p:sp>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0706" y="1784896"/>
            <a:ext cx="6182588" cy="3553321"/>
          </a:xfrm>
        </p:spPr>
      </p:pic>
    </p:spTree>
    <p:extLst>
      <p:ext uri="{BB962C8B-B14F-4D97-AF65-F5344CB8AC3E}">
        <p14:creationId xmlns:p14="http://schemas.microsoft.com/office/powerpoint/2010/main" val="36211760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GASB Form: Financial Position</a:t>
            </a:r>
          </a:p>
        </p:txBody>
      </p:sp>
      <p:sp>
        <p:nvSpPr>
          <p:cNvPr id="3" name="Content Placeholder 2"/>
          <p:cNvSpPr>
            <a:spLocks noGrp="1"/>
          </p:cNvSpPr>
          <p:nvPr>
            <p:ph idx="1"/>
          </p:nvPr>
        </p:nvSpPr>
        <p:spPr/>
        <p:txBody>
          <a:bodyPr/>
          <a:lstStyle/>
          <a:p>
            <a:r>
              <a:rPr lang="en-US" dirty="0"/>
              <a:t>Deferred outflows / inflows added</a:t>
            </a:r>
          </a:p>
        </p:txBody>
      </p:sp>
      <p:sp>
        <p:nvSpPr>
          <p:cNvPr id="4" name="Slide Number Placeholder 3"/>
          <p:cNvSpPr>
            <a:spLocks noGrp="1"/>
          </p:cNvSpPr>
          <p:nvPr>
            <p:ph type="sldNum" sz="quarter" idx="12"/>
          </p:nvPr>
        </p:nvSpPr>
        <p:spPr/>
        <p:txBody>
          <a:bodyPr/>
          <a:lstStyle/>
          <a:p>
            <a:fld id="{4DB14EA9-2443-484B-9853-19116CA1CB52}" type="slidenum">
              <a:rPr lang="en-US" smtClean="0"/>
              <a:pPr/>
              <a:t>68</a:t>
            </a:fld>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1405"/>
          <a:stretch/>
        </p:blipFill>
        <p:spPr bwMode="auto">
          <a:xfrm>
            <a:off x="2089205" y="1815311"/>
            <a:ext cx="4945715" cy="4271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395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GASB Form: Pension screen</a:t>
            </a:r>
            <a:endParaRPr lang="en-US" dirty="0"/>
          </a:p>
        </p:txBody>
      </p:sp>
      <p:sp>
        <p:nvSpPr>
          <p:cNvPr id="3" name="Content Placeholder 2"/>
          <p:cNvSpPr>
            <a:spLocks noGrp="1"/>
          </p:cNvSpPr>
          <p:nvPr>
            <p:ph idx="1"/>
          </p:nvPr>
        </p:nvSpPr>
        <p:spPr/>
        <p:txBody>
          <a:bodyPr>
            <a:normAutofit/>
          </a:bodyPr>
          <a:lstStyle/>
          <a:p>
            <a:r>
              <a:rPr lang="en-US" sz="2400" dirty="0"/>
              <a:t>Revised screening question to “Does your institution include pension liabilities, expenses, and/or deferrals for one or more defined benefit pension plans in its Statement of Revenues, Expenses, and Changes in Net Position?”</a:t>
            </a:r>
          </a:p>
          <a:p>
            <a:endParaRPr lang="en-US" sz="2400" dirty="0"/>
          </a:p>
          <a:p>
            <a:r>
              <a:rPr lang="en-US" sz="2400" dirty="0"/>
              <a:t>Institutions reported on pension expense/liability instead of “additional” pension expense/liability related to GASB 68 and 71</a:t>
            </a:r>
          </a:p>
          <a:p>
            <a:endParaRPr lang="en-US" sz="2400" dirty="0"/>
          </a:p>
        </p:txBody>
      </p:sp>
      <p:sp>
        <p:nvSpPr>
          <p:cNvPr id="4" name="Slide Number Placeholder 3"/>
          <p:cNvSpPr>
            <a:spLocks noGrp="1"/>
          </p:cNvSpPr>
          <p:nvPr>
            <p:ph type="sldNum" sz="quarter" idx="12"/>
          </p:nvPr>
        </p:nvSpPr>
        <p:spPr/>
        <p:txBody>
          <a:bodyPr/>
          <a:lstStyle/>
          <a:p>
            <a:fld id="{4DB14EA9-2443-484B-9853-19116CA1CB52}" type="slidenum">
              <a:rPr lang="en-US" smtClean="0"/>
              <a:pPr/>
              <a:t>69</a:t>
            </a:fld>
            <a:endParaRPr lang="en-US" dirty="0"/>
          </a:p>
        </p:txBody>
      </p:sp>
    </p:spTree>
    <p:extLst>
      <p:ext uri="{BB962C8B-B14F-4D97-AF65-F5344CB8AC3E}">
        <p14:creationId xmlns:p14="http://schemas.microsoft.com/office/powerpoint/2010/main" val="2573124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IPEDS Contractor Staff</a:t>
            </a:r>
            <a:endParaRPr lang="en-US" dirty="0"/>
          </a:p>
        </p:txBody>
      </p:sp>
      <p:sp>
        <p:nvSpPr>
          <p:cNvPr id="3" name="Content Placeholder 2"/>
          <p:cNvSpPr>
            <a:spLocks noGrp="1"/>
          </p:cNvSpPr>
          <p:nvPr>
            <p:ph idx="1"/>
          </p:nvPr>
        </p:nvSpPr>
        <p:spPr/>
        <p:txBody>
          <a:bodyPr>
            <a:normAutofit/>
          </a:bodyPr>
          <a:lstStyle/>
          <a:p>
            <a:r>
              <a:rPr lang="en-US" sz="2400" dirty="0"/>
              <a:t>RTI International</a:t>
            </a:r>
          </a:p>
          <a:p>
            <a:pPr lvl="1"/>
            <a:r>
              <a:rPr lang="en-US" sz="2400" dirty="0"/>
              <a:t>Amy Barmer, IPEDS TRPs, IPEDS Help Desk</a:t>
            </a:r>
          </a:p>
          <a:p>
            <a:pPr lvl="1"/>
            <a:r>
              <a:rPr lang="en-US" sz="2400" dirty="0"/>
              <a:t>Jamie Isaac, Associate IPEDS Project Director, Help Desk Manager</a:t>
            </a:r>
          </a:p>
          <a:p>
            <a:pPr lvl="1"/>
            <a:r>
              <a:rPr lang="en-US" sz="2400" dirty="0"/>
              <a:t>Janice Kelly-Reid, IPEDS Project Director</a:t>
            </a:r>
          </a:p>
          <a:p>
            <a:endParaRPr lang="en-US" sz="2400" dirty="0"/>
          </a:p>
          <a:p>
            <a:r>
              <a:rPr lang="en-US" sz="2400" dirty="0"/>
              <a:t>Association for Institutional Research (AIR)</a:t>
            </a:r>
          </a:p>
          <a:p>
            <a:pPr lvl="1"/>
            <a:r>
              <a:rPr lang="en-US" sz="2400" dirty="0"/>
              <a:t>Tinsley Smith, Director of Contracts and Grants</a:t>
            </a:r>
          </a:p>
        </p:txBody>
      </p:sp>
    </p:spTree>
    <p:extLst>
      <p:ext uri="{BB962C8B-B14F-4D97-AF65-F5344CB8AC3E}">
        <p14:creationId xmlns:p14="http://schemas.microsoft.com/office/powerpoint/2010/main" val="3675228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GASB Form: Census screens</a:t>
            </a:r>
          </a:p>
        </p:txBody>
      </p:sp>
      <p:sp>
        <p:nvSpPr>
          <p:cNvPr id="3" name="Content Placeholder 2"/>
          <p:cNvSpPr>
            <a:spLocks noGrp="1"/>
          </p:cNvSpPr>
          <p:nvPr>
            <p:ph idx="1"/>
          </p:nvPr>
        </p:nvSpPr>
        <p:spPr>
          <a:xfrm>
            <a:off x="457200" y="1143000"/>
            <a:ext cx="8229600" cy="4525963"/>
          </a:xfrm>
        </p:spPr>
        <p:txBody>
          <a:bodyPr>
            <a:noAutofit/>
          </a:bodyPr>
          <a:lstStyle/>
          <a:p>
            <a:r>
              <a:rPr lang="en-US" sz="2000" dirty="0"/>
              <a:t>Revenue data (instructions only)</a:t>
            </a:r>
          </a:p>
          <a:p>
            <a:pPr lvl="1"/>
            <a:r>
              <a:rPr lang="en-US" sz="2000" dirty="0"/>
              <a:t>Revised Gifts and Private Grants to exclude capital contributions</a:t>
            </a:r>
          </a:p>
          <a:p>
            <a:r>
              <a:rPr lang="en-US" sz="2000" dirty="0"/>
              <a:t>Expenditure data</a:t>
            </a:r>
          </a:p>
          <a:p>
            <a:pPr lvl="1"/>
            <a:r>
              <a:rPr lang="en-US" sz="2000" dirty="0"/>
              <a:t>Removed fields for salaries and wages</a:t>
            </a:r>
          </a:p>
          <a:p>
            <a:pPr lvl="1"/>
            <a:r>
              <a:rPr lang="en-US" sz="2000" dirty="0"/>
              <a:t>Employee benefits were no longer preloaded but instead reported for the following functions:</a:t>
            </a:r>
          </a:p>
          <a:p>
            <a:pPr lvl="2"/>
            <a:r>
              <a:rPr lang="en-US" sz="2000" dirty="0"/>
              <a:t>Auxiliary enterprises</a:t>
            </a:r>
          </a:p>
          <a:p>
            <a:pPr lvl="2"/>
            <a:r>
              <a:rPr lang="en-US" sz="2000" dirty="0"/>
              <a:t>Hospitals</a:t>
            </a:r>
          </a:p>
          <a:p>
            <a:pPr lvl="1"/>
            <a:r>
              <a:rPr lang="en-US" sz="2000" dirty="0"/>
              <a:t>Removed fields for scholarships and fellowships</a:t>
            </a:r>
          </a:p>
          <a:p>
            <a:r>
              <a:rPr lang="en-US" sz="2000" dirty="0"/>
              <a:t>Debt and assets data (instructions only)</a:t>
            </a:r>
          </a:p>
          <a:p>
            <a:pPr lvl="1"/>
            <a:r>
              <a:rPr lang="en-US" sz="2000" dirty="0"/>
              <a:t>Long-term debt included all debt issued in the name of the institution</a:t>
            </a:r>
          </a:p>
          <a:p>
            <a:pPr lvl="1"/>
            <a:r>
              <a:rPr lang="en-US" sz="2000" dirty="0"/>
              <a:t>Assets can include bond funds established by parent state or local government</a:t>
            </a:r>
          </a:p>
          <a:p>
            <a:pPr lvl="1"/>
            <a:endParaRPr lang="en-US" sz="2000" dirty="0"/>
          </a:p>
          <a:p>
            <a:pPr lvl="1"/>
            <a:endParaRPr lang="en-US" sz="2000" dirty="0"/>
          </a:p>
        </p:txBody>
      </p:sp>
      <p:sp>
        <p:nvSpPr>
          <p:cNvPr id="4" name="Slide Number Placeholder 3"/>
          <p:cNvSpPr>
            <a:spLocks noGrp="1"/>
          </p:cNvSpPr>
          <p:nvPr>
            <p:ph type="sldNum" sz="quarter" idx="12"/>
          </p:nvPr>
        </p:nvSpPr>
        <p:spPr>
          <a:prstGeom prst="rect">
            <a:avLst/>
          </a:prstGeom>
        </p:spPr>
        <p:txBody>
          <a:bodyPr/>
          <a:lstStyle/>
          <a:p>
            <a:fld id="{4DB14EA9-2443-484B-9853-19116CA1CB52}" type="slidenum">
              <a:rPr lang="en-US" smtClean="0"/>
              <a:pPr/>
              <a:t>70</a:t>
            </a:fld>
            <a:endParaRPr lang="en-US" dirty="0"/>
          </a:p>
        </p:txBody>
      </p:sp>
    </p:spTree>
    <p:extLst>
      <p:ext uri="{BB962C8B-B14F-4D97-AF65-F5344CB8AC3E}">
        <p14:creationId xmlns:p14="http://schemas.microsoft.com/office/powerpoint/2010/main" val="1942386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FASB Forms: Added Total Discounts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1381125"/>
            <a:ext cx="621030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9660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2017-18 Data Collection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3837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a:t>
            </a:r>
          </a:p>
        </p:txBody>
      </p:sp>
      <p:sp>
        <p:nvSpPr>
          <p:cNvPr id="3" name="Text Placeholder 2"/>
          <p:cNvSpPr>
            <a:spLocks noGrp="1"/>
          </p:cNvSpPr>
          <p:nvPr>
            <p:ph type="body" idx="1"/>
          </p:nvPr>
        </p:nvSpPr>
        <p:spPr/>
        <p:txBody>
          <a:bodyPr/>
          <a:lstStyle/>
          <a:p>
            <a:r>
              <a:rPr lang="en-US" dirty="0"/>
              <a:t>Tara Lawley</a:t>
            </a:r>
          </a:p>
          <a:p>
            <a:r>
              <a:rPr lang="en-US" dirty="0"/>
              <a:t>2017-18 Data Collection</a:t>
            </a:r>
          </a:p>
        </p:txBody>
      </p:sp>
    </p:spTree>
    <p:extLst>
      <p:ext uri="{BB962C8B-B14F-4D97-AF65-F5344CB8AC3E}">
        <p14:creationId xmlns:p14="http://schemas.microsoft.com/office/powerpoint/2010/main" val="510231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75" y="547369"/>
            <a:ext cx="6781286" cy="5234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2911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Registration Review Date</a:t>
            </a:r>
            <a:endParaRPr lang="en-US" dirty="0"/>
          </a:p>
        </p:txBody>
      </p:sp>
      <p:sp>
        <p:nvSpPr>
          <p:cNvPr id="3" name="Content Placeholder 2"/>
          <p:cNvSpPr>
            <a:spLocks noGrp="1"/>
          </p:cNvSpPr>
          <p:nvPr>
            <p:ph idx="1"/>
          </p:nvPr>
        </p:nvSpPr>
        <p:spPr/>
        <p:txBody>
          <a:bodyPr>
            <a:normAutofit/>
          </a:bodyPr>
          <a:lstStyle/>
          <a:p>
            <a:r>
              <a:rPr lang="en-US" sz="2400" dirty="0"/>
              <a:t>Register by 8/30 – coordinators, too! </a:t>
            </a:r>
          </a:p>
          <a:p>
            <a:pPr marL="0" indent="0">
              <a:buNone/>
            </a:pPr>
            <a:endParaRPr lang="en-US" sz="2400" dirty="0"/>
          </a:p>
          <a:p>
            <a:r>
              <a:rPr lang="en-US" sz="2400" dirty="0"/>
              <a:t>If a keyholder has not registered as of this date, a letter will be sent to the CEO requesting appointment of a new </a:t>
            </a:r>
            <a:r>
              <a:rPr lang="en-US" sz="2400" dirty="0" err="1"/>
              <a:t>keyholder</a:t>
            </a:r>
            <a:endParaRPr lang="en-US" sz="2400" dirty="0"/>
          </a:p>
          <a:p>
            <a:pPr marL="0" indent="0">
              <a:buNone/>
            </a:pPr>
            <a:endParaRPr lang="en-US" sz="2400" dirty="0"/>
          </a:p>
          <a:p>
            <a:r>
              <a:rPr lang="en-US" sz="2400" dirty="0"/>
              <a:t>If coordinators don’t register, we have to hunt you down.  Only registered coordinators are invited to this conference….</a:t>
            </a:r>
          </a:p>
        </p:txBody>
      </p:sp>
    </p:spTree>
    <p:extLst>
      <p:ext uri="{BB962C8B-B14F-4D97-AF65-F5344CB8AC3E}">
        <p14:creationId xmlns:p14="http://schemas.microsoft.com/office/powerpoint/2010/main" val="10795659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Prior Year Revision (PYR) System</a:t>
            </a:r>
            <a:endParaRPr lang="en-US" dirty="0"/>
          </a:p>
        </p:txBody>
      </p:sp>
      <p:sp>
        <p:nvSpPr>
          <p:cNvPr id="3" name="Content Placeholder 2"/>
          <p:cNvSpPr>
            <a:spLocks noGrp="1"/>
          </p:cNvSpPr>
          <p:nvPr>
            <p:ph idx="1"/>
          </p:nvPr>
        </p:nvSpPr>
        <p:spPr/>
        <p:txBody>
          <a:bodyPr>
            <a:normAutofit/>
          </a:bodyPr>
          <a:lstStyle/>
          <a:p>
            <a:r>
              <a:rPr lang="en-US" sz="2400" dirty="0"/>
              <a:t>Survey components will be open for revision during their regular data collection period</a:t>
            </a:r>
          </a:p>
          <a:p>
            <a:pPr marL="0" indent="0">
              <a:buNone/>
            </a:pPr>
            <a:endParaRPr lang="en-US" sz="2400" dirty="0"/>
          </a:p>
          <a:p>
            <a:r>
              <a:rPr lang="en-US" sz="2400" dirty="0"/>
              <a:t>EXCEPT:  Fall components will open on 9/13 instead of 9/6</a:t>
            </a:r>
          </a:p>
          <a:p>
            <a:pPr marL="0" indent="0">
              <a:buNone/>
            </a:pPr>
            <a:endParaRPr lang="en-US" sz="2400" dirty="0"/>
          </a:p>
          <a:p>
            <a:r>
              <a:rPr lang="en-US" sz="2400" dirty="0"/>
              <a:t>Revise cost of attendance data on IC or any SFA data through current year SFA, NOT in PYR</a:t>
            </a:r>
          </a:p>
        </p:txBody>
      </p:sp>
    </p:spTree>
    <p:extLst>
      <p:ext uri="{BB962C8B-B14F-4D97-AF65-F5344CB8AC3E}">
        <p14:creationId xmlns:p14="http://schemas.microsoft.com/office/powerpoint/2010/main" val="9148367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Important Dates</a:t>
            </a:r>
          </a:p>
        </p:txBody>
      </p:sp>
      <p:sp>
        <p:nvSpPr>
          <p:cNvPr id="3" name="Content Placeholder 2"/>
          <p:cNvSpPr>
            <a:spLocks noGrp="1"/>
          </p:cNvSpPr>
          <p:nvPr>
            <p:ph idx="1"/>
          </p:nvPr>
        </p:nvSpPr>
        <p:spPr/>
        <p:txBody>
          <a:bodyPr>
            <a:normAutofit/>
          </a:bodyPr>
          <a:lstStyle/>
          <a:p>
            <a:r>
              <a:rPr lang="en-US" sz="2400" dirty="0"/>
              <a:t>Update Registration Contact information</a:t>
            </a:r>
          </a:p>
          <a:p>
            <a:pPr lvl="1"/>
            <a:r>
              <a:rPr lang="en-US" sz="2400" dirty="0"/>
              <a:t>8/9/17 – 7/14/18</a:t>
            </a:r>
          </a:p>
          <a:p>
            <a:pPr marL="457200" lvl="1" indent="0">
              <a:buNone/>
            </a:pPr>
            <a:endParaRPr lang="en-US" sz="2400" dirty="0"/>
          </a:p>
          <a:p>
            <a:r>
              <a:rPr lang="en-US" sz="2400" dirty="0"/>
              <a:t>Update Institution Identification information</a:t>
            </a:r>
          </a:p>
          <a:p>
            <a:pPr lvl="1"/>
            <a:r>
              <a:rPr lang="en-US" sz="2400" dirty="0"/>
              <a:t>8/9/17 – 6/1/18</a:t>
            </a:r>
          </a:p>
          <a:p>
            <a:pPr marL="457200" lvl="1" indent="0">
              <a:buNone/>
            </a:pPr>
            <a:endParaRPr lang="en-US" sz="2400" dirty="0"/>
          </a:p>
          <a:p>
            <a:r>
              <a:rPr lang="en-US" sz="2400" dirty="0"/>
              <a:t>Upload Custom Comparison Group for 2015 Data Feedback Report</a:t>
            </a:r>
          </a:p>
          <a:p>
            <a:pPr lvl="1"/>
            <a:r>
              <a:rPr lang="en-US" sz="2400" dirty="0"/>
              <a:t>2/1/18 – 7/14/18</a:t>
            </a:r>
          </a:p>
          <a:p>
            <a:pPr lvl="1"/>
            <a:endParaRPr lang="en-US" sz="2400" dirty="0"/>
          </a:p>
        </p:txBody>
      </p:sp>
    </p:spTree>
    <p:extLst>
      <p:ext uri="{BB962C8B-B14F-4D97-AF65-F5344CB8AC3E}">
        <p14:creationId xmlns:p14="http://schemas.microsoft.com/office/powerpoint/2010/main" val="38541385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Changes</a:t>
            </a:r>
          </a:p>
        </p:txBody>
      </p:sp>
      <p:sp>
        <p:nvSpPr>
          <p:cNvPr id="5" name="Text Placeholder 4"/>
          <p:cNvSpPr>
            <a:spLocks noGrp="1"/>
          </p:cNvSpPr>
          <p:nvPr>
            <p:ph type="body" idx="1"/>
          </p:nvPr>
        </p:nvSpPr>
        <p:spPr/>
        <p:txBody>
          <a:bodyPr/>
          <a:lstStyle/>
          <a:p>
            <a:r>
              <a:rPr lang="en-US" dirty="0"/>
              <a:t>Tara Lawley</a:t>
            </a:r>
          </a:p>
          <a:p>
            <a:r>
              <a:rPr lang="en-US" dirty="0"/>
              <a:t>2017-18 Data Collection</a:t>
            </a:r>
          </a:p>
        </p:txBody>
      </p:sp>
    </p:spTree>
    <p:extLst>
      <p:ext uri="{BB962C8B-B14F-4D97-AF65-F5344CB8AC3E}">
        <p14:creationId xmlns:p14="http://schemas.microsoft.com/office/powerpoint/2010/main" val="38859630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OMB Clearance</a:t>
            </a:r>
          </a:p>
        </p:txBody>
      </p:sp>
      <p:sp>
        <p:nvSpPr>
          <p:cNvPr id="3" name="Content Placeholder 2"/>
          <p:cNvSpPr>
            <a:spLocks noGrp="1"/>
          </p:cNvSpPr>
          <p:nvPr>
            <p:ph idx="1"/>
          </p:nvPr>
        </p:nvSpPr>
        <p:spPr>
          <a:xfrm>
            <a:off x="685800" y="1447800"/>
            <a:ext cx="7772400" cy="4648200"/>
          </a:xfrm>
        </p:spPr>
        <p:txBody>
          <a:bodyPr>
            <a:normAutofit/>
          </a:bodyPr>
          <a:lstStyle/>
          <a:p>
            <a:r>
              <a:rPr lang="en-US" sz="2400" dirty="0"/>
              <a:t>The IPEDS 2017-18 through 2019-20 (1850-0582 v.20) package is approved for collection.</a:t>
            </a:r>
          </a:p>
          <a:p>
            <a:r>
              <a:rPr lang="en-US" sz="2400" dirty="0"/>
              <a:t>The new expiration date is 2/29/2020.</a:t>
            </a:r>
          </a:p>
          <a:p>
            <a:r>
              <a:rPr lang="en-US" sz="2400" dirty="0"/>
              <a:t>There will be a memo to OMB in the summer that will cover any new FAQs, etc., since the package was approved.</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4DB14EA9-2443-484B-9853-19116CA1CB52}" type="slidenum">
              <a:rPr lang="en-US" smtClean="0"/>
              <a:pPr/>
              <a:t>79</a:t>
            </a:fld>
            <a:endParaRPr lang="en-US" dirty="0"/>
          </a:p>
        </p:txBody>
      </p:sp>
    </p:spTree>
    <p:extLst>
      <p:ext uri="{BB962C8B-B14F-4D97-AF65-F5344CB8AC3E}">
        <p14:creationId xmlns:p14="http://schemas.microsoft.com/office/powerpoint/2010/main" val="3000089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Notes from</a:t>
            </a:r>
            <a:br>
              <a:rPr lang="en-US" dirty="0"/>
            </a:br>
            <a:r>
              <a:rPr lang="en-US" dirty="0"/>
              <a:t>2016-17 Data Collection</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7186107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Origins</a:t>
            </a:r>
          </a:p>
        </p:txBody>
      </p:sp>
      <p:sp>
        <p:nvSpPr>
          <p:cNvPr id="3" name="Content Placeholder 2"/>
          <p:cNvSpPr>
            <a:spLocks noGrp="1"/>
          </p:cNvSpPr>
          <p:nvPr>
            <p:ph idx="1"/>
          </p:nvPr>
        </p:nvSpPr>
        <p:spPr/>
        <p:txBody>
          <a:bodyPr>
            <a:normAutofit/>
          </a:bodyPr>
          <a:lstStyle/>
          <a:p>
            <a:r>
              <a:rPr lang="en-US" sz="2400" dirty="0"/>
              <a:t>Changes mostly based on:</a:t>
            </a:r>
          </a:p>
          <a:p>
            <a:pPr lvl="1"/>
            <a:r>
              <a:rPr lang="en-US" sz="2400" dirty="0"/>
              <a:t>Technical Review Panels</a:t>
            </a:r>
          </a:p>
          <a:p>
            <a:pPr lvl="1"/>
            <a:r>
              <a:rPr lang="en-US" sz="2400" dirty="0"/>
              <a:t>Quality control work, </a:t>
            </a:r>
          </a:p>
          <a:p>
            <a:pPr lvl="1"/>
            <a:r>
              <a:rPr lang="en-US" sz="2400" dirty="0"/>
              <a:t>Work with interested organizations, and </a:t>
            </a:r>
          </a:p>
          <a:p>
            <a:pPr lvl="1"/>
            <a:r>
              <a:rPr lang="en-US" sz="2400" dirty="0"/>
              <a:t>Feedback from institutions.</a:t>
            </a:r>
          </a:p>
        </p:txBody>
      </p:sp>
      <p:sp>
        <p:nvSpPr>
          <p:cNvPr id="4" name="Slide Number Placeholder 3"/>
          <p:cNvSpPr>
            <a:spLocks noGrp="1"/>
          </p:cNvSpPr>
          <p:nvPr>
            <p:ph type="sldNum" sz="quarter" idx="12"/>
          </p:nvPr>
        </p:nvSpPr>
        <p:spPr>
          <a:prstGeom prst="rect">
            <a:avLst/>
          </a:prstGeom>
        </p:spPr>
        <p:txBody>
          <a:bodyPr/>
          <a:lstStyle/>
          <a:p>
            <a:fld id="{4DB14EA9-2443-484B-9853-19116CA1CB52}" type="slidenum">
              <a:rPr lang="en-US" smtClean="0"/>
              <a:pPr/>
              <a:t>80</a:t>
            </a:fld>
            <a:endParaRPr lang="en-US" dirty="0"/>
          </a:p>
        </p:txBody>
      </p:sp>
    </p:spTree>
    <p:extLst>
      <p:ext uri="{BB962C8B-B14F-4D97-AF65-F5344CB8AC3E}">
        <p14:creationId xmlns:p14="http://schemas.microsoft.com/office/powerpoint/2010/main" val="28930540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5608" y="4090987"/>
            <a:ext cx="8172787" cy="1362075"/>
          </a:xfrm>
        </p:spPr>
        <p:txBody>
          <a:bodyPr>
            <a:normAutofit fontScale="90000"/>
          </a:bodyPr>
          <a:lstStyle/>
          <a:p>
            <a:r>
              <a:rPr lang="en-US" dirty="0"/>
              <a:t>Institutional Characteristics (IC)</a:t>
            </a:r>
            <a:br>
              <a:rPr lang="en-US" dirty="0"/>
            </a:br>
            <a:endParaRPr lang="en-US" dirty="0"/>
          </a:p>
        </p:txBody>
      </p:sp>
      <p:sp>
        <p:nvSpPr>
          <p:cNvPr id="7" name="Text Placeholder 6"/>
          <p:cNvSpPr>
            <a:spLocks noGrp="1"/>
          </p:cNvSpPr>
          <p:nvPr>
            <p:ph type="body" idx="1"/>
          </p:nvPr>
        </p:nvSpPr>
        <p:spPr>
          <a:xfrm>
            <a:off x="691509" y="2590800"/>
            <a:ext cx="7772400" cy="1500187"/>
          </a:xfrm>
        </p:spPr>
        <p:txBody>
          <a:bodyPr/>
          <a:lstStyle/>
          <a:p>
            <a:r>
              <a:rPr lang="en-US" dirty="0"/>
              <a:t>Chris Cody</a:t>
            </a:r>
          </a:p>
          <a:p>
            <a:r>
              <a:rPr lang="en-US" dirty="0"/>
              <a:t>2017-18 Collection</a:t>
            </a:r>
          </a:p>
        </p:txBody>
      </p:sp>
    </p:spTree>
    <p:extLst>
      <p:ext uri="{BB962C8B-B14F-4D97-AF65-F5344CB8AC3E}">
        <p14:creationId xmlns:p14="http://schemas.microsoft.com/office/powerpoint/2010/main" val="41470847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 Part C – Student Services </a:t>
            </a:r>
          </a:p>
        </p:txBody>
      </p:sp>
      <p:sp>
        <p:nvSpPr>
          <p:cNvPr id="3" name="Content Placeholder 2"/>
          <p:cNvSpPr>
            <a:spLocks noGrp="1"/>
          </p:cNvSpPr>
          <p:nvPr>
            <p:ph idx="1"/>
          </p:nvPr>
        </p:nvSpPr>
        <p:spPr/>
        <p:txBody>
          <a:bodyPr>
            <a:normAutofit/>
          </a:bodyPr>
          <a:lstStyle/>
          <a:p>
            <a:pPr marL="0" indent="0">
              <a:buNone/>
            </a:pPr>
            <a:r>
              <a:rPr lang="en-US" b="1" dirty="0"/>
              <a:t>Distance Education Opportunities </a:t>
            </a:r>
          </a:p>
          <a:p>
            <a:r>
              <a:rPr lang="en-US" sz="2800" dirty="0"/>
              <a:t>Combine two of the 2016-17 distance education questions on courses and programs into one. </a:t>
            </a:r>
          </a:p>
          <a:p>
            <a:pPr lvl="1"/>
            <a:r>
              <a:rPr lang="en-US" sz="2400" dirty="0"/>
              <a:t>Do your institution offer distance education courses?</a:t>
            </a:r>
          </a:p>
          <a:p>
            <a:pPr lvl="1"/>
            <a:r>
              <a:rPr lang="en-US" sz="2400" dirty="0"/>
              <a:t>Please indicate at what level(s) your institution offers distance education opportunities (courses and/or programs).</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4DB14EA9-2443-484B-9853-19116CA1CB52}" type="slidenum">
              <a:rPr lang="en-US" smtClean="0"/>
              <a:pPr/>
              <a:t>82</a:t>
            </a:fld>
            <a:endParaRPr lang="en-US" dirty="0"/>
          </a:p>
        </p:txBody>
      </p:sp>
    </p:spTree>
    <p:extLst>
      <p:ext uri="{BB962C8B-B14F-4D97-AF65-F5344CB8AC3E}">
        <p14:creationId xmlns:p14="http://schemas.microsoft.com/office/powerpoint/2010/main" val="10293033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 Part C – Student Services </a:t>
            </a:r>
          </a:p>
        </p:txBody>
      </p:sp>
      <p:sp>
        <p:nvSpPr>
          <p:cNvPr id="3" name="Content Placeholder 2"/>
          <p:cNvSpPr>
            <a:spLocks noGrp="1"/>
          </p:cNvSpPr>
          <p:nvPr>
            <p:ph idx="1"/>
          </p:nvPr>
        </p:nvSpPr>
        <p:spPr/>
        <p:txBody>
          <a:bodyPr>
            <a:normAutofit/>
          </a:bodyPr>
          <a:lstStyle/>
          <a:p>
            <a:pPr marL="0" indent="0">
              <a:buNone/>
            </a:pPr>
            <a:r>
              <a:rPr lang="en-US" b="1" dirty="0"/>
              <a:t>Distance Education Opportunities </a:t>
            </a:r>
          </a:p>
          <a:p>
            <a:r>
              <a:rPr lang="en-US" sz="2400" dirty="0"/>
              <a:t>2016-17 distance education questions:</a:t>
            </a:r>
          </a:p>
          <a:p>
            <a:pPr marL="0" indent="0">
              <a:buNone/>
            </a:pPr>
            <a:endParaRPr lang="en-US" sz="2400"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4DB14EA9-2443-484B-9853-19116CA1CB52}" type="slidenum">
              <a:rPr lang="en-US" smtClean="0"/>
              <a:pPr/>
              <a:t>83</a:t>
            </a:fld>
            <a:endParaRPr lang="en-US" dirty="0"/>
          </a:p>
        </p:txBody>
      </p:sp>
      <p:pic>
        <p:nvPicPr>
          <p:cNvPr id="6" name="Picture 5"/>
          <p:cNvPicPr>
            <a:picLocks noChangeAspect="1"/>
          </p:cNvPicPr>
          <p:nvPr/>
        </p:nvPicPr>
        <p:blipFill>
          <a:blip r:embed="rId3"/>
          <a:stretch>
            <a:fillRect/>
          </a:stretch>
        </p:blipFill>
        <p:spPr>
          <a:xfrm>
            <a:off x="457201" y="2286000"/>
            <a:ext cx="7223760" cy="3766831"/>
          </a:xfrm>
          <a:prstGeom prst="rect">
            <a:avLst/>
          </a:prstGeom>
        </p:spPr>
      </p:pic>
    </p:spTree>
    <p:extLst>
      <p:ext uri="{BB962C8B-B14F-4D97-AF65-F5344CB8AC3E}">
        <p14:creationId xmlns:p14="http://schemas.microsoft.com/office/powerpoint/2010/main" val="28607913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 Part C – Student Services </a:t>
            </a:r>
          </a:p>
        </p:txBody>
      </p:sp>
      <p:sp>
        <p:nvSpPr>
          <p:cNvPr id="3" name="Content Placeholder 2"/>
          <p:cNvSpPr>
            <a:spLocks noGrp="1"/>
          </p:cNvSpPr>
          <p:nvPr>
            <p:ph idx="1"/>
          </p:nvPr>
        </p:nvSpPr>
        <p:spPr/>
        <p:txBody>
          <a:bodyPr>
            <a:normAutofit/>
          </a:bodyPr>
          <a:lstStyle/>
          <a:p>
            <a:pPr marL="0" indent="0">
              <a:buNone/>
            </a:pPr>
            <a:r>
              <a:rPr lang="en-US" b="1" dirty="0"/>
              <a:t>Distance Education Opportunities </a:t>
            </a:r>
          </a:p>
          <a:p>
            <a:r>
              <a:rPr lang="en-US" sz="2400" dirty="0"/>
              <a:t>2017-18 distance education questions:</a:t>
            </a:r>
          </a:p>
          <a:p>
            <a:pPr marL="0" indent="0">
              <a:buNone/>
            </a:pPr>
            <a:endParaRPr lang="en-US" sz="2400"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4DB14EA9-2443-484B-9853-19116CA1CB52}" type="slidenum">
              <a:rPr lang="en-US" smtClean="0"/>
              <a:pPr/>
              <a:t>84</a:t>
            </a:fld>
            <a:endParaRPr lang="en-US" dirty="0"/>
          </a:p>
        </p:txBody>
      </p:sp>
      <p:graphicFrame>
        <p:nvGraphicFramePr>
          <p:cNvPr id="9" name="Table 8"/>
          <p:cNvGraphicFramePr>
            <a:graphicFrameLocks noGrp="1"/>
          </p:cNvGraphicFramePr>
          <p:nvPr>
            <p:extLst/>
          </p:nvPr>
        </p:nvGraphicFramePr>
        <p:xfrm>
          <a:off x="457200" y="2286000"/>
          <a:ext cx="7916876" cy="3518453"/>
        </p:xfrm>
        <a:graphic>
          <a:graphicData uri="http://schemas.openxmlformats.org/drawingml/2006/table">
            <a:tbl>
              <a:tblPr firstRow="1" firstCol="1" bandRow="1"/>
              <a:tblGrid>
                <a:gridCol w="1084612">
                  <a:extLst>
                    <a:ext uri="{9D8B030D-6E8A-4147-A177-3AD203B41FA5}">
                      <a16:colId xmlns:a16="http://schemas.microsoft.com/office/drawing/2014/main" val="20000"/>
                    </a:ext>
                  </a:extLst>
                </a:gridCol>
                <a:gridCol w="687185">
                  <a:extLst>
                    <a:ext uri="{9D8B030D-6E8A-4147-A177-3AD203B41FA5}">
                      <a16:colId xmlns:a16="http://schemas.microsoft.com/office/drawing/2014/main" val="20001"/>
                    </a:ext>
                  </a:extLst>
                </a:gridCol>
                <a:gridCol w="1583375">
                  <a:extLst>
                    <a:ext uri="{9D8B030D-6E8A-4147-A177-3AD203B41FA5}">
                      <a16:colId xmlns:a16="http://schemas.microsoft.com/office/drawing/2014/main" val="20002"/>
                    </a:ext>
                  </a:extLst>
                </a:gridCol>
                <a:gridCol w="2349729">
                  <a:extLst>
                    <a:ext uri="{9D8B030D-6E8A-4147-A177-3AD203B41FA5}">
                      <a16:colId xmlns:a16="http://schemas.microsoft.com/office/drawing/2014/main" val="20003"/>
                    </a:ext>
                  </a:extLst>
                </a:gridCol>
                <a:gridCol w="2211975">
                  <a:extLst>
                    <a:ext uri="{9D8B030D-6E8A-4147-A177-3AD203B41FA5}">
                      <a16:colId xmlns:a16="http://schemas.microsoft.com/office/drawing/2014/main" val="20004"/>
                    </a:ext>
                  </a:extLst>
                </a:gridCol>
              </a:tblGrid>
              <a:tr h="550163">
                <a:tc gridSpan="5">
                  <a:txBody>
                    <a:bodyPr/>
                    <a:lstStyle/>
                    <a:p>
                      <a:pPr marL="292100" marR="0" indent="-228600">
                        <a:lnSpc>
                          <a:spcPct val="115000"/>
                        </a:lnSpc>
                        <a:spcBef>
                          <a:spcPts val="0"/>
                        </a:spcBef>
                        <a:spcAft>
                          <a:spcPts val="1000"/>
                        </a:spcAft>
                      </a:pPr>
                      <a:r>
                        <a:rPr lang="en-US" sz="1000">
                          <a:effectLst/>
                          <a:latin typeface="Arial" panose="020B0604020202020204" pitchFamily="34" charset="0"/>
                          <a:ea typeface="Calibri" panose="020F0502020204030204" pitchFamily="34" charset="0"/>
                          <a:cs typeface="Times New Roman" panose="02020603050405020304" pitchFamily="18" charset="0"/>
                        </a:rPr>
                        <a:t>7.</a:t>
                      </a: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a:effectLst/>
                          <a:latin typeface="Arial" panose="020B0604020202020204" pitchFamily="34" charset="0"/>
                          <a:ea typeface="Calibri" panose="020F0502020204030204" pitchFamily="34" charset="0"/>
                          <a:cs typeface="Times New Roman" panose="02020603050405020304" pitchFamily="18" charset="0"/>
                        </a:rPr>
                        <a:t>Please indicate at what level(s) your institution offers </a:t>
                      </a:r>
                      <a:r>
                        <a:rPr lang="en-US" sz="1000" u="sng">
                          <a:effectLst/>
                          <a:latin typeface="Arial" panose="020B0604020202020204" pitchFamily="34" charset="0"/>
                          <a:ea typeface="Calibri" panose="020F0502020204030204" pitchFamily="34" charset="0"/>
                          <a:cs typeface="Times New Roman" panose="02020603050405020304" pitchFamily="18" charset="0"/>
                        </a:rPr>
                        <a:t>distance education </a:t>
                      </a:r>
                      <a:r>
                        <a:rPr lang="en-US" sz="1000">
                          <a:effectLst/>
                          <a:latin typeface="Arial" panose="020B0604020202020204" pitchFamily="34" charset="0"/>
                          <a:ea typeface="Calibri" panose="020F0502020204030204" pitchFamily="34" charset="0"/>
                          <a:cs typeface="Times New Roman" panose="02020603050405020304" pitchFamily="18" charset="0"/>
                        </a:rPr>
                        <a:t>courses and/or distance education programs. Check all that apply.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5779">
                <a:tc gridSpan="3">
                  <a:txBody>
                    <a:bodyPr/>
                    <a:lstStyle/>
                    <a:p>
                      <a:pPr marL="0" marR="0" algn="r">
                        <a:lnSpc>
                          <a:spcPct val="115000"/>
                        </a:lnSpc>
                        <a:spcBef>
                          <a:spcPts val="0"/>
                        </a:spcBef>
                        <a:spcAft>
                          <a:spcPts val="1000"/>
                        </a:spcAft>
                      </a:pPr>
                      <a:r>
                        <a:rPr lang="en-US" sz="10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1000"/>
                        </a:spcAft>
                      </a:pPr>
                      <a:r>
                        <a:rPr lang="en-US" sz="1000" u="sng">
                          <a:effectLst/>
                          <a:latin typeface="Arial" panose="020B0604020202020204" pitchFamily="34" charset="0"/>
                          <a:ea typeface="Calibri" panose="020F0502020204030204" pitchFamily="34" charset="0"/>
                          <a:cs typeface="Times New Roman" panose="02020603050405020304" pitchFamily="18" charset="0"/>
                        </a:rPr>
                        <a:t>Distance education courses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u="sng">
                          <a:effectLst/>
                          <a:latin typeface="Arial" panose="020B0604020202020204" pitchFamily="34" charset="0"/>
                          <a:ea typeface="Calibri" panose="020F0502020204030204" pitchFamily="34" charset="0"/>
                          <a:cs typeface="Times New Roman" panose="02020603050405020304" pitchFamily="18" charset="0"/>
                        </a:rPr>
                        <a:t>Distance education programs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8669">
                <a:tc gridSpan="3">
                  <a:txBody>
                    <a:bodyPr/>
                    <a:lstStyle/>
                    <a:p>
                      <a:pPr marL="0" marR="0" algn="r">
                        <a:lnSpc>
                          <a:spcPct val="115000"/>
                        </a:lnSpc>
                        <a:spcBef>
                          <a:spcPts val="0"/>
                        </a:spcBef>
                        <a:spcAft>
                          <a:spcPts val="1000"/>
                        </a:spcAft>
                      </a:pPr>
                      <a:r>
                        <a:rPr lang="en-US" sz="1000">
                          <a:effectLst/>
                          <a:latin typeface="Arial" panose="020B0604020202020204" pitchFamily="34" charset="0"/>
                          <a:ea typeface="Calibri" panose="020F0502020204030204" pitchFamily="34" charset="0"/>
                          <a:cs typeface="Times New Roman" panose="02020603050405020304" pitchFamily="18" charset="0"/>
                        </a:rPr>
                        <a:t>Undergraduate level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1000"/>
                        </a:spcAft>
                      </a:pPr>
                      <a:r>
                        <a:rPr lang="en-US" sz="1200">
                          <a:effectLst/>
                          <a:latin typeface="Wingdings" panose="05000000000000000000" pitchFamily="2" charset="2"/>
                          <a:ea typeface="Calibri" panose="020F0502020204030204" pitchFamily="34" charset="0"/>
                          <a:cs typeface="Times New Roman" panose="02020603050405020304" pitchFamily="18" charset="0"/>
                          <a:sym typeface="Wingdings 2" panose="050201020105070707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200">
                          <a:effectLst/>
                          <a:latin typeface="Wingdings" panose="05000000000000000000" pitchFamily="2" charset="2"/>
                          <a:ea typeface="Calibri" panose="020F0502020204030204" pitchFamily="34" charset="0"/>
                          <a:cs typeface="Times New Roman" panose="02020603050405020304" pitchFamily="18" charset="0"/>
                          <a:sym typeface="Wingdings 2" panose="050201020105070707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8669">
                <a:tc gridSpan="3">
                  <a:txBody>
                    <a:bodyPr/>
                    <a:lstStyle/>
                    <a:p>
                      <a:pPr marL="0" marR="0" algn="r">
                        <a:lnSpc>
                          <a:spcPct val="115000"/>
                        </a:lnSpc>
                        <a:spcBef>
                          <a:spcPts val="0"/>
                        </a:spcBef>
                        <a:spcAft>
                          <a:spcPts val="1000"/>
                        </a:spcAft>
                      </a:pPr>
                      <a:r>
                        <a:rPr lang="en-US" sz="1000">
                          <a:effectLst/>
                          <a:latin typeface="Arial" panose="020B0604020202020204" pitchFamily="34" charset="0"/>
                          <a:ea typeface="Calibri" panose="020F0502020204030204" pitchFamily="34" charset="0"/>
                          <a:cs typeface="Times New Roman" panose="02020603050405020304" pitchFamily="18" charset="0"/>
                        </a:rPr>
                        <a:t>Graduate level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1000"/>
                        </a:spcAft>
                      </a:pPr>
                      <a:r>
                        <a:rPr lang="en-US" sz="1200">
                          <a:effectLst/>
                          <a:latin typeface="Wingdings" panose="05000000000000000000" pitchFamily="2" charset="2"/>
                          <a:ea typeface="Calibri" panose="020F0502020204030204" pitchFamily="34" charset="0"/>
                          <a:cs typeface="Times New Roman" panose="02020603050405020304" pitchFamily="18" charset="0"/>
                          <a:sym typeface="Wingdings 2" panose="050201020105070707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200">
                          <a:effectLst/>
                          <a:latin typeface="Wingdings" panose="05000000000000000000" pitchFamily="2" charset="2"/>
                          <a:ea typeface="Calibri" panose="020F0502020204030204" pitchFamily="34" charset="0"/>
                          <a:cs typeface="Times New Roman" panose="02020603050405020304" pitchFamily="18" charset="0"/>
                          <a:sym typeface="Wingdings 2" panose="050201020105070707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50163">
                <a:tc gridSpan="3">
                  <a:txBody>
                    <a:bodyPr/>
                    <a:lstStyle/>
                    <a:p>
                      <a:pPr marL="0" marR="0" algn="r">
                        <a:lnSpc>
                          <a:spcPct val="115000"/>
                        </a:lnSpc>
                        <a:spcBef>
                          <a:spcPts val="0"/>
                        </a:spcBef>
                        <a:spcAft>
                          <a:spcPts val="1000"/>
                        </a:spcAft>
                      </a:pPr>
                      <a:r>
                        <a:rPr lang="en-US" sz="1000">
                          <a:effectLst/>
                          <a:latin typeface="Arial" panose="020B0604020202020204" pitchFamily="34" charset="0"/>
                          <a:ea typeface="Calibri" panose="020F0502020204030204" pitchFamily="34" charset="0"/>
                          <a:cs typeface="Times New Roman" panose="02020603050405020304" pitchFamily="18" charset="0"/>
                        </a:rPr>
                        <a:t>The institution does not offer distance education at the undergraduate or graduate level.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1000"/>
                        </a:spcAft>
                      </a:pPr>
                      <a:r>
                        <a:rPr lang="en-US" sz="1200">
                          <a:effectLst/>
                          <a:latin typeface="Wingdings" panose="05000000000000000000" pitchFamily="2" charset="2"/>
                          <a:ea typeface="Calibri" panose="020F0502020204030204" pitchFamily="34" charset="0"/>
                          <a:cs typeface="Times New Roman" panose="02020603050405020304" pitchFamily="18" charset="0"/>
                          <a:sym typeface="Wingdings 2" panose="050201020105070707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200">
                          <a:effectLst/>
                          <a:latin typeface="Wingdings" panose="05000000000000000000" pitchFamily="2" charset="2"/>
                          <a:ea typeface="Calibri" panose="020F0502020204030204" pitchFamily="34" charset="0"/>
                          <a:cs typeface="Times New Roman" panose="02020603050405020304" pitchFamily="18" charset="0"/>
                          <a:sym typeface="Wingdings 2" panose="050201020105070707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0629">
                <a:tc gridSpan="5">
                  <a:txBody>
                    <a:bodyPr/>
                    <a:lstStyle/>
                    <a:p>
                      <a:pPr marL="292100" marR="64770" indent="-228600">
                        <a:lnSpc>
                          <a:spcPct val="115000"/>
                        </a:lnSpc>
                        <a:spcBef>
                          <a:spcPts val="0"/>
                        </a:spcBef>
                        <a:spcAft>
                          <a:spcPts val="1000"/>
                        </a:spcAft>
                      </a:pPr>
                      <a:r>
                        <a:rPr lang="en-US" sz="1000">
                          <a:effectLst/>
                          <a:latin typeface="Arial" panose="020B0604020202020204" pitchFamily="34" charset="0"/>
                          <a:ea typeface="Calibri" panose="020F0502020204030204" pitchFamily="34" charset="0"/>
                          <a:cs typeface="Times New Roman" panose="02020603050405020304" pitchFamily="18" charset="0"/>
                        </a:rPr>
                        <a:t>8.</a:t>
                      </a: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a:effectLst/>
                          <a:latin typeface="Arial" panose="020B0604020202020204" pitchFamily="34" charset="0"/>
                          <a:ea typeface="Calibri" panose="020F0502020204030204" pitchFamily="34" charset="0"/>
                          <a:cs typeface="Times New Roman" panose="02020603050405020304" pitchFamily="18" charset="0"/>
                        </a:rPr>
                        <a:t>Are</a:t>
                      </a:r>
                      <a:r>
                        <a:rPr lang="en-US" sz="1000" spc="5">
                          <a:effectLst/>
                          <a:latin typeface="Arial" panose="020B0604020202020204" pitchFamily="34" charset="0"/>
                          <a:ea typeface="Calibri" panose="020F0502020204030204" pitchFamily="34" charset="0"/>
                          <a:cs typeface="Times New Roman" panose="02020603050405020304" pitchFamily="18" charset="0"/>
                        </a:rPr>
                        <a:t> ALL</a:t>
                      </a:r>
                      <a:r>
                        <a:rPr lang="en-US" sz="1000" spc="-5">
                          <a:effectLst/>
                          <a:latin typeface="Arial" panose="020B0604020202020204" pitchFamily="34" charset="0"/>
                          <a:ea typeface="Calibri" panose="020F0502020204030204" pitchFamily="34" charset="0"/>
                          <a:cs typeface="Times New Roman" panose="02020603050405020304" pitchFamily="18" charset="0"/>
                        </a:rPr>
                        <a:t> o</a:t>
                      </a:r>
                      <a:r>
                        <a:rPr lang="en-US" sz="1000">
                          <a:effectLst/>
                          <a:latin typeface="Arial" panose="020B0604020202020204" pitchFamily="34" charset="0"/>
                          <a:ea typeface="Calibri" panose="020F0502020204030204" pitchFamily="34" charset="0"/>
                          <a:cs typeface="Times New Roman" panose="02020603050405020304" pitchFamily="18" charset="0"/>
                        </a:rPr>
                        <a:t>f t</a:t>
                      </a:r>
                      <a:r>
                        <a:rPr lang="en-US" sz="1000" spc="-5">
                          <a:effectLst/>
                          <a:latin typeface="Arial" panose="020B0604020202020204" pitchFamily="34" charset="0"/>
                          <a:ea typeface="Calibri" panose="020F0502020204030204" pitchFamily="34" charset="0"/>
                          <a:cs typeface="Times New Roman" panose="02020603050405020304" pitchFamily="18" charset="0"/>
                        </a:rPr>
                        <a:t>h</a:t>
                      </a:r>
                      <a:r>
                        <a:rPr lang="en-US" sz="1000">
                          <a:effectLst/>
                          <a:latin typeface="Arial" panose="020B0604020202020204" pitchFamily="34" charset="0"/>
                          <a:ea typeface="Calibri" panose="020F0502020204030204" pitchFamily="34" charset="0"/>
                          <a:cs typeface="Times New Roman" panose="02020603050405020304" pitchFamily="18" charset="0"/>
                        </a:rPr>
                        <a:t>e </a:t>
                      </a:r>
                      <a:r>
                        <a:rPr lang="en-US" sz="1000" spc="5">
                          <a:effectLst/>
                          <a:latin typeface="Arial" panose="020B0604020202020204" pitchFamily="34" charset="0"/>
                          <a:ea typeface="Calibri" panose="020F0502020204030204" pitchFamily="34" charset="0"/>
                          <a:cs typeface="Times New Roman" panose="02020603050405020304" pitchFamily="18" charset="0"/>
                        </a:rPr>
                        <a:t>p</a:t>
                      </a:r>
                      <a:r>
                        <a:rPr lang="en-US" sz="1000">
                          <a:effectLst/>
                          <a:latin typeface="Arial" panose="020B0604020202020204" pitchFamily="34" charset="0"/>
                          <a:ea typeface="Calibri" panose="020F0502020204030204" pitchFamily="34" charset="0"/>
                          <a:cs typeface="Times New Roman" panose="02020603050405020304" pitchFamily="18" charset="0"/>
                        </a:rPr>
                        <a:t>ro</a:t>
                      </a:r>
                      <a:r>
                        <a:rPr lang="en-US" sz="1000" spc="-10">
                          <a:effectLst/>
                          <a:latin typeface="Arial" panose="020B0604020202020204" pitchFamily="34" charset="0"/>
                          <a:ea typeface="Calibri" panose="020F0502020204030204" pitchFamily="34" charset="0"/>
                          <a:cs typeface="Times New Roman" panose="02020603050405020304" pitchFamily="18" charset="0"/>
                        </a:rPr>
                        <a:t>g</a:t>
                      </a:r>
                      <a:r>
                        <a:rPr lang="en-US" sz="1000">
                          <a:effectLst/>
                          <a:latin typeface="Arial" panose="020B0604020202020204" pitchFamily="34" charset="0"/>
                          <a:ea typeface="Calibri" panose="020F0502020204030204" pitchFamily="34" charset="0"/>
                          <a:cs typeface="Times New Roman" panose="02020603050405020304" pitchFamily="18" charset="0"/>
                        </a:rPr>
                        <a:t>ra</a:t>
                      </a:r>
                      <a:r>
                        <a:rPr lang="en-US" sz="1000" spc="5">
                          <a:effectLst/>
                          <a:latin typeface="Arial" panose="020B0604020202020204" pitchFamily="34" charset="0"/>
                          <a:ea typeface="Calibri" panose="020F0502020204030204" pitchFamily="34" charset="0"/>
                          <a:cs typeface="Times New Roman" panose="02020603050405020304" pitchFamily="18" charset="0"/>
                        </a:rPr>
                        <a:t>m</a:t>
                      </a:r>
                      <a:r>
                        <a:rPr lang="en-US" sz="1000">
                          <a:effectLst/>
                          <a:latin typeface="Arial" panose="020B0604020202020204" pitchFamily="34" charset="0"/>
                          <a:ea typeface="Calibri" panose="020F0502020204030204" pitchFamily="34" charset="0"/>
                          <a:cs typeface="Times New Roman" panose="02020603050405020304" pitchFamily="18" charset="0"/>
                        </a:rPr>
                        <a:t>s</a:t>
                      </a:r>
                      <a:r>
                        <a:rPr lang="en-US" sz="1000" spc="-15">
                          <a:effectLst/>
                          <a:latin typeface="Arial" panose="020B0604020202020204" pitchFamily="34" charset="0"/>
                          <a:ea typeface="Calibri" panose="020F0502020204030204" pitchFamily="34" charset="0"/>
                          <a:cs typeface="Times New Roman" panose="02020603050405020304" pitchFamily="18" charset="0"/>
                        </a:rPr>
                        <a:t> </a:t>
                      </a:r>
                      <a:r>
                        <a:rPr lang="en-US" sz="1000" spc="5">
                          <a:effectLst/>
                          <a:latin typeface="Arial" panose="020B0604020202020204" pitchFamily="34" charset="0"/>
                          <a:ea typeface="Calibri" panose="020F0502020204030204" pitchFamily="34" charset="0"/>
                          <a:cs typeface="Times New Roman" panose="02020603050405020304" pitchFamily="18" charset="0"/>
                        </a:rPr>
                        <a:t>a</a:t>
                      </a:r>
                      <a:r>
                        <a:rPr lang="en-US" sz="1000">
                          <a:effectLst/>
                          <a:latin typeface="Arial" panose="020B0604020202020204" pitchFamily="34" charset="0"/>
                          <a:ea typeface="Calibri" panose="020F0502020204030204" pitchFamily="34" charset="0"/>
                          <a:cs typeface="Times New Roman" panose="02020603050405020304" pitchFamily="18" charset="0"/>
                        </a:rPr>
                        <a:t>t </a:t>
                      </a:r>
                      <a:r>
                        <a:rPr lang="en-US" sz="1000" spc="-15">
                          <a:effectLst/>
                          <a:latin typeface="Arial" panose="020B0604020202020204" pitchFamily="34" charset="0"/>
                          <a:ea typeface="Calibri" panose="020F0502020204030204" pitchFamily="34" charset="0"/>
                          <a:cs typeface="Times New Roman" panose="02020603050405020304" pitchFamily="18" charset="0"/>
                        </a:rPr>
                        <a:t>y</a:t>
                      </a:r>
                      <a:r>
                        <a:rPr lang="en-US" sz="1000">
                          <a:effectLst/>
                          <a:latin typeface="Arial" panose="020B0604020202020204" pitchFamily="34" charset="0"/>
                          <a:ea typeface="Calibri" panose="020F0502020204030204" pitchFamily="34" charset="0"/>
                          <a:cs typeface="Times New Roman" panose="02020603050405020304" pitchFamily="18" charset="0"/>
                        </a:rPr>
                        <a:t>our instit</a:t>
                      </a:r>
                      <a:r>
                        <a:rPr lang="en-US" sz="1000" spc="-10">
                          <a:effectLst/>
                          <a:latin typeface="Arial" panose="020B0604020202020204" pitchFamily="34" charset="0"/>
                          <a:ea typeface="Calibri" panose="020F0502020204030204" pitchFamily="34" charset="0"/>
                          <a:cs typeface="Times New Roman" panose="02020603050405020304" pitchFamily="18" charset="0"/>
                        </a:rPr>
                        <a:t>u</a:t>
                      </a:r>
                      <a:r>
                        <a:rPr lang="en-US" sz="1000">
                          <a:effectLst/>
                          <a:latin typeface="Arial" panose="020B0604020202020204" pitchFamily="34" charset="0"/>
                          <a:ea typeface="Calibri" panose="020F0502020204030204" pitchFamily="34" charset="0"/>
                          <a:cs typeface="Times New Roman" panose="02020603050405020304" pitchFamily="18" charset="0"/>
                        </a:rPr>
                        <a:t>tion</a:t>
                      </a:r>
                      <a:r>
                        <a:rPr lang="en-US" sz="1000" spc="-10">
                          <a:effectLst/>
                          <a:latin typeface="Arial" panose="020B0604020202020204" pitchFamily="34" charset="0"/>
                          <a:ea typeface="Calibri" panose="020F0502020204030204" pitchFamily="34" charset="0"/>
                          <a:cs typeface="Times New Roman" panose="02020603050405020304" pitchFamily="18" charset="0"/>
                        </a:rPr>
                        <a:t> o</a:t>
                      </a:r>
                      <a:r>
                        <a:rPr lang="en-US" sz="1000">
                          <a:effectLst/>
                          <a:latin typeface="Arial" panose="020B0604020202020204" pitchFamily="34" charset="0"/>
                          <a:ea typeface="Calibri" panose="020F0502020204030204" pitchFamily="34" charset="0"/>
                          <a:cs typeface="Times New Roman" panose="02020603050405020304" pitchFamily="18" charset="0"/>
                        </a:rPr>
                        <a:t>ffered </a:t>
                      </a:r>
                      <a:r>
                        <a:rPr lang="en-US" sz="1000" spc="5">
                          <a:effectLst/>
                          <a:latin typeface="Arial" panose="020B0604020202020204" pitchFamily="34" charset="0"/>
                          <a:ea typeface="Calibri" panose="020F0502020204030204" pitchFamily="34" charset="0"/>
                          <a:cs typeface="Times New Roman" panose="02020603050405020304" pitchFamily="18" charset="0"/>
                        </a:rPr>
                        <a:t>e</a:t>
                      </a:r>
                      <a:r>
                        <a:rPr lang="en-US" sz="1000" spc="-15">
                          <a:effectLst/>
                          <a:latin typeface="Arial" panose="020B0604020202020204" pitchFamily="34" charset="0"/>
                          <a:ea typeface="Calibri" panose="020F0502020204030204" pitchFamily="34" charset="0"/>
                          <a:cs typeface="Times New Roman" panose="02020603050405020304" pitchFamily="18" charset="0"/>
                        </a:rPr>
                        <a:t>x</a:t>
                      </a:r>
                      <a:r>
                        <a:rPr lang="en-US" sz="1000">
                          <a:effectLst/>
                          <a:latin typeface="Arial" panose="020B0604020202020204" pitchFamily="34" charset="0"/>
                          <a:ea typeface="Calibri" panose="020F0502020204030204" pitchFamily="34" charset="0"/>
                          <a:cs typeface="Times New Roman" panose="02020603050405020304" pitchFamily="18" charset="0"/>
                        </a:rPr>
                        <a:t>clusi</a:t>
                      </a:r>
                      <a:r>
                        <a:rPr lang="en-US" sz="1000" spc="-15">
                          <a:effectLst/>
                          <a:latin typeface="Arial" panose="020B0604020202020204" pitchFamily="34" charset="0"/>
                          <a:ea typeface="Calibri" panose="020F0502020204030204" pitchFamily="34" charset="0"/>
                          <a:cs typeface="Times New Roman" panose="02020603050405020304" pitchFamily="18" charset="0"/>
                        </a:rPr>
                        <a:t>v</a:t>
                      </a:r>
                      <a:r>
                        <a:rPr lang="en-US" sz="1000">
                          <a:effectLst/>
                          <a:latin typeface="Arial" panose="020B0604020202020204" pitchFamily="34" charset="0"/>
                          <a:ea typeface="Calibri" panose="020F0502020204030204" pitchFamily="34" charset="0"/>
                          <a:cs typeface="Times New Roman" panose="02020603050405020304" pitchFamily="18" charset="0"/>
                        </a:rPr>
                        <a:t>e</a:t>
                      </a:r>
                      <a:r>
                        <a:rPr lang="en-US" sz="1000" spc="5">
                          <a:effectLst/>
                          <a:latin typeface="Arial" panose="020B0604020202020204" pitchFamily="34" charset="0"/>
                          <a:ea typeface="Calibri" panose="020F0502020204030204" pitchFamily="34" charset="0"/>
                          <a:cs typeface="Times New Roman" panose="02020603050405020304" pitchFamily="18" charset="0"/>
                        </a:rPr>
                        <a:t>l</a:t>
                      </a:r>
                      <a:r>
                        <a:rPr lang="en-US" sz="1000">
                          <a:effectLst/>
                          <a:latin typeface="Arial" panose="020B0604020202020204" pitchFamily="34" charset="0"/>
                          <a:ea typeface="Calibri" panose="020F0502020204030204" pitchFamily="34" charset="0"/>
                          <a:cs typeface="Times New Roman" panose="02020603050405020304" pitchFamily="18" charset="0"/>
                        </a:rPr>
                        <a:t>y</a:t>
                      </a:r>
                      <a:r>
                        <a:rPr lang="en-US" sz="1000" spc="-15">
                          <a:effectLst/>
                          <a:latin typeface="Arial" panose="020B0604020202020204" pitchFamily="34" charset="0"/>
                          <a:ea typeface="Calibri" panose="020F0502020204030204" pitchFamily="34" charset="0"/>
                          <a:cs typeface="Times New Roman" panose="02020603050405020304" pitchFamily="18" charset="0"/>
                        </a:rPr>
                        <a:t> </a:t>
                      </a:r>
                      <a:r>
                        <a:rPr lang="en-US" sz="1000">
                          <a:effectLst/>
                          <a:latin typeface="Arial" panose="020B0604020202020204" pitchFamily="34" charset="0"/>
                          <a:ea typeface="Calibri" panose="020F0502020204030204" pitchFamily="34" charset="0"/>
                          <a:cs typeface="Times New Roman" panose="02020603050405020304" pitchFamily="18" charset="0"/>
                        </a:rPr>
                        <a:t>via </a:t>
                      </a:r>
                      <a:r>
                        <a:rPr lang="en-US" sz="1000" u="sng" spc="5">
                          <a:effectLst/>
                          <a:latin typeface="Arial" panose="020B0604020202020204" pitchFamily="34" charset="0"/>
                          <a:ea typeface="Calibri" panose="020F0502020204030204" pitchFamily="34" charset="0"/>
                          <a:cs typeface="Times New Roman" panose="02020603050405020304" pitchFamily="18" charset="0"/>
                        </a:rPr>
                        <a:t>d</a:t>
                      </a:r>
                      <a:r>
                        <a:rPr lang="en-US" sz="1000" u="sng">
                          <a:effectLst/>
                          <a:latin typeface="Arial" panose="020B0604020202020204" pitchFamily="34" charset="0"/>
                          <a:ea typeface="Calibri" panose="020F0502020204030204" pitchFamily="34" charset="0"/>
                          <a:cs typeface="Times New Roman" panose="02020603050405020304" pitchFamily="18" charset="0"/>
                        </a:rPr>
                        <a:t>ist</a:t>
                      </a:r>
                      <a:r>
                        <a:rPr lang="en-US" sz="1000" u="sng" spc="-10">
                          <a:effectLst/>
                          <a:latin typeface="Arial" panose="020B0604020202020204" pitchFamily="34" charset="0"/>
                          <a:ea typeface="Calibri" panose="020F0502020204030204" pitchFamily="34" charset="0"/>
                          <a:cs typeface="Times New Roman" panose="02020603050405020304" pitchFamily="18" charset="0"/>
                        </a:rPr>
                        <a:t>a</a:t>
                      </a:r>
                      <a:r>
                        <a:rPr lang="en-US" sz="1000" u="sng">
                          <a:effectLst/>
                          <a:latin typeface="Arial" panose="020B0604020202020204" pitchFamily="34" charset="0"/>
                          <a:ea typeface="Calibri" panose="020F0502020204030204" pitchFamily="34" charset="0"/>
                          <a:cs typeface="Times New Roman" panose="02020603050405020304" pitchFamily="18" charset="0"/>
                        </a:rPr>
                        <a:t>nce </a:t>
                      </a:r>
                      <a:r>
                        <a:rPr lang="en-US" sz="1000" u="sng" spc="-5">
                          <a:effectLst/>
                          <a:latin typeface="Arial" panose="020B0604020202020204" pitchFamily="34" charset="0"/>
                          <a:ea typeface="Calibri" panose="020F0502020204030204" pitchFamily="34" charset="0"/>
                          <a:cs typeface="Times New Roman" panose="02020603050405020304" pitchFamily="18" charset="0"/>
                        </a:rPr>
                        <a:t>e</a:t>
                      </a:r>
                      <a:r>
                        <a:rPr lang="en-US" sz="1000" u="sng">
                          <a:effectLst/>
                          <a:latin typeface="Arial" panose="020B0604020202020204" pitchFamily="34" charset="0"/>
                          <a:ea typeface="Calibri" panose="020F0502020204030204" pitchFamily="34" charset="0"/>
                          <a:cs typeface="Times New Roman" panose="02020603050405020304" pitchFamily="18" charset="0"/>
                        </a:rPr>
                        <a:t>duc</a:t>
                      </a:r>
                      <a:r>
                        <a:rPr lang="en-US" sz="1000" u="sng" spc="-10">
                          <a:effectLst/>
                          <a:latin typeface="Arial" panose="020B0604020202020204" pitchFamily="34" charset="0"/>
                          <a:ea typeface="Calibri" panose="020F0502020204030204" pitchFamily="34" charset="0"/>
                          <a:cs typeface="Times New Roman" panose="02020603050405020304" pitchFamily="18" charset="0"/>
                        </a:rPr>
                        <a:t>a</a:t>
                      </a:r>
                      <a:r>
                        <a:rPr lang="en-US" sz="1000" u="sng">
                          <a:effectLst/>
                          <a:latin typeface="Arial" panose="020B0604020202020204" pitchFamily="34" charset="0"/>
                          <a:ea typeface="Calibri" panose="020F0502020204030204" pitchFamily="34" charset="0"/>
                          <a:cs typeface="Times New Roman" panose="02020603050405020304" pitchFamily="18" charset="0"/>
                        </a:rPr>
                        <a:t>tio</a:t>
                      </a:r>
                      <a:r>
                        <a:rPr lang="en-US" sz="1000" u="sng" spc="-10">
                          <a:effectLst/>
                          <a:latin typeface="Arial" panose="020B0604020202020204" pitchFamily="34" charset="0"/>
                          <a:ea typeface="Calibri" panose="020F0502020204030204" pitchFamily="34" charset="0"/>
                          <a:cs typeface="Times New Roman" panose="02020603050405020304" pitchFamily="18" charset="0"/>
                        </a:rPr>
                        <a:t>n programs</a:t>
                      </a:r>
                      <a:r>
                        <a:rPr lang="en-US" sz="1000">
                          <a:effectLst/>
                          <a:latin typeface="Arial" panose="020B060402020202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02590">
                <a:tc>
                  <a:txBody>
                    <a:bodyPr/>
                    <a:lstStyle/>
                    <a:p>
                      <a:pPr marL="0" marR="0">
                        <a:lnSpc>
                          <a:spcPct val="115000"/>
                        </a:lnSpc>
                        <a:spcBef>
                          <a:spcPts val="0"/>
                        </a:spcBef>
                        <a:spcAft>
                          <a:spcPts val="1000"/>
                        </a:spcAft>
                      </a:pPr>
                      <a:r>
                        <a:rPr lang="en-US" sz="10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a:effectLst/>
                          <a:latin typeface="Wingdings" panose="05000000000000000000" pitchFamily="2" charset="2"/>
                          <a:ea typeface="Calibri" panose="020F0502020204030204" pitchFamily="34" charset="0"/>
                          <a:cs typeface="Times New Roman" panose="02020603050405020304" pitchFamily="18" charset="0"/>
                          <a:sym typeface="Wingdings 2" panose="050201020105070707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nSpc>
                          <a:spcPct val="115000"/>
                        </a:lnSpc>
                        <a:spcBef>
                          <a:spcPts val="0"/>
                        </a:spcBef>
                        <a:spcAft>
                          <a:spcPts val="1000"/>
                        </a:spcAft>
                      </a:pPr>
                      <a:r>
                        <a:rPr lang="en-US" sz="1000">
                          <a:effectLst/>
                          <a:latin typeface="Arial" panose="020B0604020202020204" pitchFamily="34" charset="0"/>
                          <a:ea typeface="Calibri" panose="020F0502020204030204" pitchFamily="34" charset="0"/>
                          <a:cs typeface="Times New Roman" panose="02020603050405020304" pitchFamily="18" charset="0"/>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2590">
                <a:tc>
                  <a:txBody>
                    <a:bodyPr/>
                    <a:lstStyle/>
                    <a:p>
                      <a:pPr marL="0" marR="0">
                        <a:lnSpc>
                          <a:spcPct val="115000"/>
                        </a:lnSpc>
                        <a:spcBef>
                          <a:spcPts val="0"/>
                        </a:spcBef>
                        <a:spcAft>
                          <a:spcPts val="1000"/>
                        </a:spcAft>
                      </a:pPr>
                      <a:r>
                        <a:rPr lang="en-US" sz="10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a:effectLst/>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nSpc>
                          <a:spcPct val="115000"/>
                        </a:lnSpc>
                        <a:spcBef>
                          <a:spcPts val="0"/>
                        </a:spcBef>
                        <a:spcAft>
                          <a:spcPts val="1000"/>
                        </a:spcAft>
                      </a:pPr>
                      <a:r>
                        <a:rPr lang="en-US" sz="1000">
                          <a:effectLst/>
                          <a:latin typeface="Arial" panose="020B0604020202020204" pitchFamily="34" charset="0"/>
                          <a:ea typeface="Calibri" panose="020F0502020204030204" pitchFamily="34" charset="0"/>
                          <a:cs typeface="Times New Roman" panose="02020603050405020304" pitchFamily="18" charset="0"/>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39201">
                <a:tc>
                  <a:txBody>
                    <a:bodyPr/>
                    <a:lstStyle/>
                    <a:p>
                      <a:endParaRPr lang="en-US" sz="1000">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000">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000">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000">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000" dirty="0">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6336770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5011" y="4044240"/>
            <a:ext cx="7772400" cy="1362075"/>
          </a:xfrm>
        </p:spPr>
        <p:txBody>
          <a:bodyPr>
            <a:normAutofit/>
          </a:bodyPr>
          <a:lstStyle/>
          <a:p>
            <a:r>
              <a:rPr lang="en-US" dirty="0"/>
              <a:t>Changes: Outcome Measures</a:t>
            </a:r>
            <a:br>
              <a:rPr lang="en-US" dirty="0"/>
            </a:br>
            <a:endParaRPr lang="en-US" dirty="0"/>
          </a:p>
        </p:txBody>
      </p:sp>
      <p:sp>
        <p:nvSpPr>
          <p:cNvPr id="7" name="Text Placeholder 6"/>
          <p:cNvSpPr>
            <a:spLocks noGrp="1"/>
          </p:cNvSpPr>
          <p:nvPr>
            <p:ph type="body" idx="1"/>
          </p:nvPr>
        </p:nvSpPr>
        <p:spPr>
          <a:xfrm>
            <a:off x="745011" y="2514600"/>
            <a:ext cx="7772400" cy="1500187"/>
          </a:xfrm>
        </p:spPr>
        <p:txBody>
          <a:bodyPr/>
          <a:lstStyle/>
          <a:p>
            <a:r>
              <a:rPr lang="en-US" dirty="0"/>
              <a:t>Gigi Jones</a:t>
            </a:r>
          </a:p>
          <a:p>
            <a:r>
              <a:rPr lang="en-US" dirty="0"/>
              <a:t>2017-18 Collection </a:t>
            </a:r>
          </a:p>
        </p:txBody>
      </p:sp>
    </p:spTree>
    <p:extLst>
      <p:ext uri="{BB962C8B-B14F-4D97-AF65-F5344CB8AC3E}">
        <p14:creationId xmlns:p14="http://schemas.microsoft.com/office/powerpoint/2010/main" val="15448117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Outcome Measures and Pell</a:t>
            </a:r>
          </a:p>
        </p:txBody>
      </p:sp>
      <p:sp>
        <p:nvSpPr>
          <p:cNvPr id="4" name="Content Placeholder 3"/>
          <p:cNvSpPr>
            <a:spLocks noGrp="1"/>
          </p:cNvSpPr>
          <p:nvPr>
            <p:ph idx="1"/>
          </p:nvPr>
        </p:nvSpPr>
        <p:spPr>
          <a:xfrm>
            <a:off x="457200" y="1143001"/>
            <a:ext cx="8229600" cy="4724400"/>
          </a:xfrm>
        </p:spPr>
        <p:txBody>
          <a:bodyPr>
            <a:normAutofit/>
          </a:bodyPr>
          <a:lstStyle/>
          <a:p>
            <a:r>
              <a:rPr lang="en-US" sz="2400" dirty="0"/>
              <a:t>Currently, institutions are required to disclose their Pell Grant recipients graduations rates on their website</a:t>
            </a:r>
          </a:p>
          <a:p>
            <a:r>
              <a:rPr lang="en-US" sz="2400" dirty="0"/>
              <a:t>ED is unable to immediately and annually produce a federal graduation rate for Pell recipients for the Administration or Congress</a:t>
            </a:r>
          </a:p>
          <a:p>
            <a:r>
              <a:rPr lang="en-US" sz="2400" dirty="0"/>
              <a:t>For accountability and transparency reasons, a Pell cohort has been added to the OM</a:t>
            </a:r>
          </a:p>
          <a:p>
            <a:r>
              <a:rPr lang="en-US" sz="2400" dirty="0"/>
              <a:t>Starting collection year: 2017-18</a:t>
            </a:r>
          </a:p>
          <a:p>
            <a:r>
              <a:rPr lang="en-US" sz="2400" dirty="0"/>
              <a:t>Entering cohort year: 2009</a:t>
            </a:r>
          </a:p>
        </p:txBody>
      </p:sp>
    </p:spTree>
    <p:extLst>
      <p:ext uri="{BB962C8B-B14F-4D97-AF65-F5344CB8AC3E}">
        <p14:creationId xmlns:p14="http://schemas.microsoft.com/office/powerpoint/2010/main" val="17143881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Approved OM 2017-18 Changes</a:t>
            </a:r>
          </a:p>
        </p:txBody>
      </p:sp>
      <p:sp>
        <p:nvSpPr>
          <p:cNvPr id="3" name="Content Placeholder 2"/>
          <p:cNvSpPr>
            <a:spLocks noGrp="1"/>
          </p:cNvSpPr>
          <p:nvPr>
            <p:ph idx="1"/>
          </p:nvPr>
        </p:nvSpPr>
        <p:spPr/>
        <p:txBody>
          <a:bodyPr/>
          <a:lstStyle/>
          <a:p>
            <a:pPr marL="341313" indent="-341313">
              <a:buNone/>
            </a:pPr>
            <a:r>
              <a:rPr lang="en-US" sz="2200" dirty="0"/>
              <a:t>1) All academic institutions will report on a full-year cohort, defined as July 1-June 30. </a:t>
            </a:r>
          </a:p>
          <a:p>
            <a:pPr lvl="1">
              <a:buFont typeface="Wingdings" panose="05000000000000000000" pitchFamily="2" charset="2"/>
              <a:buChar char="§"/>
            </a:pPr>
            <a:r>
              <a:rPr lang="en-US" sz="1800" dirty="0"/>
              <a:t>For academic year institutions, this is a departure from defining cohorts based on the official Fall reporting period (census date).</a:t>
            </a:r>
          </a:p>
          <a:p>
            <a:pPr lvl="1">
              <a:buFont typeface="Wingdings" panose="05000000000000000000" pitchFamily="2" charset="2"/>
              <a:buChar char="§"/>
            </a:pPr>
            <a:r>
              <a:rPr lang="en-US" sz="1800" dirty="0"/>
              <a:t>Students remain in the cohort assigned upon entry.</a:t>
            </a:r>
          </a:p>
          <a:p>
            <a:pPr lvl="1"/>
            <a:endParaRPr lang="en-US" sz="1200" dirty="0"/>
          </a:p>
          <a:p>
            <a:pPr marL="341313">
              <a:buNone/>
            </a:pPr>
            <a:r>
              <a:rPr lang="en-US" sz="2200" dirty="0"/>
              <a:t>2) Each of the four OM cohorts will have a Pell Grant recipient sub-cohort. </a:t>
            </a:r>
          </a:p>
          <a:p>
            <a:pPr marL="346075" indent="-285750"/>
            <a:r>
              <a:rPr lang="en-US" sz="1800" dirty="0"/>
              <a:t>Four cohorts are:  first-time full-time; first-time part-time; non-first-time full-time; non-first-time part-time. </a:t>
            </a:r>
          </a:p>
          <a:p>
            <a:pPr marL="346075" indent="-285750"/>
            <a:r>
              <a:rPr lang="en-US" sz="1800" dirty="0"/>
              <a:t>Pell recipients are identified at entry. If a student receives a Pell Grant after entry they are not included in the Pell cohorts.</a:t>
            </a:r>
          </a:p>
          <a:p>
            <a:pPr marL="346075" indent="-285750"/>
            <a:r>
              <a:rPr lang="en-US" sz="1800" dirty="0"/>
              <a:t>Non-Pell Grant recipients will be calculated from the cohort total.</a:t>
            </a:r>
          </a:p>
        </p:txBody>
      </p:sp>
    </p:spTree>
    <p:extLst>
      <p:ext uri="{BB962C8B-B14F-4D97-AF65-F5344CB8AC3E}">
        <p14:creationId xmlns:p14="http://schemas.microsoft.com/office/powerpoint/2010/main" val="23446025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Approved Changes (cont.)</a:t>
            </a:r>
          </a:p>
        </p:txBody>
      </p:sp>
      <p:sp>
        <p:nvSpPr>
          <p:cNvPr id="3" name="Content Placeholder 2"/>
          <p:cNvSpPr>
            <a:spLocks noGrp="1"/>
          </p:cNvSpPr>
          <p:nvPr>
            <p:ph idx="1"/>
          </p:nvPr>
        </p:nvSpPr>
        <p:spPr/>
        <p:txBody>
          <a:bodyPr/>
          <a:lstStyle/>
          <a:p>
            <a:pPr marL="341313" indent="-341313">
              <a:buNone/>
            </a:pPr>
            <a:r>
              <a:rPr lang="en-US" sz="2200" dirty="0"/>
              <a:t>3) Institutions will report on three status years: 4 years, 6 years, and 8 years. </a:t>
            </a:r>
          </a:p>
          <a:p>
            <a:pPr lvl="2"/>
            <a:r>
              <a:rPr lang="en-US" sz="1800" dirty="0"/>
              <a:t>4-years is a new status year.</a:t>
            </a:r>
          </a:p>
          <a:p>
            <a:pPr lvl="2"/>
            <a:r>
              <a:rPr lang="en-US" sz="1800" dirty="0"/>
              <a:t>Award status for each status year are mutually exclusive.</a:t>
            </a:r>
          </a:p>
          <a:p>
            <a:pPr marL="282575" indent="-282575">
              <a:buNone/>
            </a:pPr>
            <a:r>
              <a:rPr lang="en-US" sz="2200" dirty="0"/>
              <a:t>4) Institutions will report on the highest award conferred (certificate, associates or bachelors) for each of those status years.</a:t>
            </a:r>
          </a:p>
          <a:p>
            <a:pPr marL="730250" lvl="2" indent="-285750"/>
            <a:r>
              <a:rPr lang="en-US" sz="1800" dirty="0"/>
              <a:t>Previously only reported that a student received “any” award</a:t>
            </a:r>
            <a:endParaRPr lang="en-US" dirty="0"/>
          </a:p>
        </p:txBody>
      </p:sp>
    </p:spTree>
    <p:extLst>
      <p:ext uri="{BB962C8B-B14F-4D97-AF65-F5344CB8AC3E}">
        <p14:creationId xmlns:p14="http://schemas.microsoft.com/office/powerpoint/2010/main" val="17468459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80" y="342900"/>
            <a:ext cx="4579620" cy="542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55080" y="495300"/>
            <a:ext cx="2369820" cy="4585871"/>
          </a:xfrm>
          <a:prstGeom prst="rect">
            <a:avLst/>
          </a:prstGeom>
          <a:solidFill>
            <a:schemeClr val="bg1">
              <a:lumMod val="75000"/>
            </a:schemeClr>
          </a:solidFill>
        </p:spPr>
        <p:txBody>
          <a:bodyPr wrap="square" rtlCol="0">
            <a:spAutoFit/>
          </a:bodyPr>
          <a:lstStyle/>
          <a:p>
            <a:pPr marL="285750" indent="-285750">
              <a:spcBef>
                <a:spcPts val="1200"/>
              </a:spcBef>
              <a:buFont typeface="Arial" panose="020B0604020202020204" pitchFamily="34" charset="0"/>
              <a:buChar char="•"/>
            </a:pPr>
            <a:r>
              <a:rPr lang="en-US" dirty="0"/>
              <a:t>1</a:t>
            </a:r>
            <a:r>
              <a:rPr lang="en-US" baseline="30000" dirty="0"/>
              <a:t>st</a:t>
            </a:r>
            <a:r>
              <a:rPr lang="en-US" dirty="0"/>
              <a:t> Screen: Establishing Cohort Numbers</a:t>
            </a:r>
          </a:p>
          <a:p>
            <a:pPr marL="285750" indent="-285750">
              <a:spcBef>
                <a:spcPts val="1200"/>
              </a:spcBef>
              <a:buFont typeface="Arial" panose="020B0604020202020204" pitchFamily="34" charset="0"/>
              <a:buChar char="•"/>
            </a:pPr>
            <a:r>
              <a:rPr lang="en-US" dirty="0"/>
              <a:t>No preloaded data for 4 cohorts or 4 sub-Pell cohorts</a:t>
            </a:r>
          </a:p>
          <a:p>
            <a:pPr marL="285750" indent="-285750">
              <a:spcBef>
                <a:spcPts val="1200"/>
              </a:spcBef>
              <a:buFont typeface="Arial" panose="020B0604020202020204" pitchFamily="34" charset="0"/>
              <a:buChar char="•"/>
            </a:pPr>
            <a:r>
              <a:rPr lang="en-US" dirty="0"/>
              <a:t>4 sub-non Pell cohorts and Total Entering will be calculated</a:t>
            </a:r>
          </a:p>
          <a:p>
            <a:pPr marL="285750" indent="-285750">
              <a:spcBef>
                <a:spcPts val="1200"/>
              </a:spcBef>
              <a:buFont typeface="Arial" panose="020B0604020202020204" pitchFamily="34" charset="0"/>
              <a:buChar char="•"/>
            </a:pPr>
            <a:r>
              <a:rPr lang="en-US" dirty="0"/>
              <a:t>Based on a full-year entry between July 1, 2009 to June 30, 2010</a:t>
            </a:r>
          </a:p>
        </p:txBody>
      </p:sp>
    </p:spTree>
    <p:extLst>
      <p:ext uri="{BB962C8B-B14F-4D97-AF65-F5344CB8AC3E}">
        <p14:creationId xmlns:p14="http://schemas.microsoft.com/office/powerpoint/2010/main" val="490452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noncompliance and one last chance</a:t>
            </a:r>
          </a:p>
        </p:txBody>
      </p:sp>
      <p:sp>
        <p:nvSpPr>
          <p:cNvPr id="3" name="Text Placeholder 2"/>
          <p:cNvSpPr>
            <a:spLocks noGrp="1"/>
          </p:cNvSpPr>
          <p:nvPr>
            <p:ph type="body" idx="1"/>
          </p:nvPr>
        </p:nvSpPr>
        <p:spPr/>
        <p:txBody>
          <a:bodyPr/>
          <a:lstStyle/>
          <a:p>
            <a:r>
              <a:rPr lang="en-US" dirty="0"/>
              <a:t>Tara Lawley</a:t>
            </a:r>
          </a:p>
          <a:p>
            <a:r>
              <a:rPr lang="en-US" dirty="0"/>
              <a:t>Notes from 2016-17 Collection</a:t>
            </a:r>
          </a:p>
        </p:txBody>
      </p:sp>
    </p:spTree>
    <p:extLst>
      <p:ext uri="{BB962C8B-B14F-4D97-AF65-F5344CB8AC3E}">
        <p14:creationId xmlns:p14="http://schemas.microsoft.com/office/powerpoint/2010/main" val="2477709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 y="76200"/>
            <a:ext cx="8629650"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5280" y="243840"/>
            <a:ext cx="1943100" cy="369332"/>
          </a:xfrm>
          <a:prstGeom prst="rect">
            <a:avLst/>
          </a:prstGeom>
          <a:solidFill>
            <a:schemeClr val="bg1">
              <a:lumMod val="85000"/>
            </a:schemeClr>
          </a:solidFill>
        </p:spPr>
        <p:txBody>
          <a:bodyPr wrap="square" rtlCol="0">
            <a:spAutoFit/>
          </a:bodyPr>
          <a:lstStyle/>
          <a:p>
            <a:r>
              <a:rPr lang="en-US" dirty="0"/>
              <a:t>2</a:t>
            </a:r>
            <a:r>
              <a:rPr lang="en-US" baseline="30000" dirty="0"/>
              <a:t>nd</a:t>
            </a:r>
            <a:r>
              <a:rPr lang="en-US" dirty="0"/>
              <a:t> Screen: </a:t>
            </a:r>
            <a:r>
              <a:rPr lang="en-US" dirty="0">
                <a:solidFill>
                  <a:srgbClr val="FF0000"/>
                </a:solidFill>
              </a:rPr>
              <a:t>4 Years</a:t>
            </a:r>
          </a:p>
        </p:txBody>
      </p:sp>
    </p:spTree>
    <p:extLst>
      <p:ext uri="{BB962C8B-B14F-4D97-AF65-F5344CB8AC3E}">
        <p14:creationId xmlns:p14="http://schemas.microsoft.com/office/powerpoint/2010/main" val="32842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 y="594361"/>
            <a:ext cx="8132445" cy="5501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9580" y="350520"/>
            <a:ext cx="1943100" cy="369332"/>
          </a:xfrm>
          <a:prstGeom prst="rect">
            <a:avLst/>
          </a:prstGeom>
          <a:solidFill>
            <a:schemeClr val="bg1">
              <a:lumMod val="85000"/>
            </a:schemeClr>
          </a:solidFill>
        </p:spPr>
        <p:txBody>
          <a:bodyPr wrap="square" rtlCol="0">
            <a:spAutoFit/>
          </a:bodyPr>
          <a:lstStyle/>
          <a:p>
            <a:r>
              <a:rPr lang="en-US" dirty="0"/>
              <a:t>3</a:t>
            </a:r>
            <a:r>
              <a:rPr lang="en-US" baseline="30000" dirty="0"/>
              <a:t>rd</a:t>
            </a:r>
            <a:r>
              <a:rPr lang="en-US" dirty="0"/>
              <a:t> Screen: </a:t>
            </a:r>
            <a:r>
              <a:rPr lang="en-US" dirty="0">
                <a:solidFill>
                  <a:srgbClr val="FF0000"/>
                </a:solidFill>
              </a:rPr>
              <a:t>6 Years</a:t>
            </a:r>
          </a:p>
        </p:txBody>
      </p:sp>
    </p:spTree>
    <p:extLst>
      <p:ext uri="{BB962C8B-B14F-4D97-AF65-F5344CB8AC3E}">
        <p14:creationId xmlns:p14="http://schemas.microsoft.com/office/powerpoint/2010/main" val="19705526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58140"/>
            <a:ext cx="8656320" cy="5219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7640" y="243840"/>
            <a:ext cx="1943100" cy="369332"/>
          </a:xfrm>
          <a:prstGeom prst="rect">
            <a:avLst/>
          </a:prstGeom>
          <a:solidFill>
            <a:schemeClr val="bg1">
              <a:lumMod val="85000"/>
            </a:schemeClr>
          </a:solidFill>
        </p:spPr>
        <p:txBody>
          <a:bodyPr wrap="square" rtlCol="0">
            <a:spAutoFit/>
          </a:bodyPr>
          <a:lstStyle/>
          <a:p>
            <a:r>
              <a:rPr lang="en-US" dirty="0"/>
              <a:t>4</a:t>
            </a:r>
            <a:r>
              <a:rPr lang="en-US" baseline="30000" dirty="0"/>
              <a:t>th</a:t>
            </a:r>
            <a:r>
              <a:rPr lang="en-US" dirty="0"/>
              <a:t> Screen: </a:t>
            </a:r>
            <a:r>
              <a:rPr lang="en-US" dirty="0">
                <a:solidFill>
                  <a:srgbClr val="FF0000"/>
                </a:solidFill>
              </a:rPr>
              <a:t>8 Years</a:t>
            </a:r>
          </a:p>
        </p:txBody>
      </p:sp>
    </p:spTree>
    <p:extLst>
      <p:ext uri="{BB962C8B-B14F-4D97-AF65-F5344CB8AC3E}">
        <p14:creationId xmlns:p14="http://schemas.microsoft.com/office/powerpoint/2010/main" val="42260991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Instructions: Full Year</a:t>
            </a:r>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lphaLcParenR"/>
            </a:pPr>
            <a:r>
              <a:rPr lang="en-US" b="1" dirty="0">
                <a:solidFill>
                  <a:srgbClr val="FF0000"/>
                </a:solidFill>
              </a:rPr>
              <a:t>CHANGED. </a:t>
            </a:r>
            <a:r>
              <a:rPr lang="en-US" dirty="0"/>
              <a:t>Institutions that offer a predominant number of programs based on standard academic terms (semesters, trimesters, quarters, or 4-1-4 plan) are considered </a:t>
            </a:r>
            <a:r>
              <a:rPr lang="en-US" i="1" dirty="0"/>
              <a:t>academic reporters </a:t>
            </a:r>
            <a:r>
              <a:rPr lang="en-US" dirty="0"/>
              <a:t>and will report using a full-year cohort of students. </a:t>
            </a:r>
            <a:r>
              <a:rPr lang="en-US" b="1" dirty="0"/>
              <a:t>Do </a:t>
            </a:r>
            <a:r>
              <a:rPr lang="en-US" b="1" u="sng" dirty="0"/>
              <a:t>not</a:t>
            </a:r>
            <a:r>
              <a:rPr lang="en-US" b="1" dirty="0"/>
              <a:t> use a fall cohort</a:t>
            </a:r>
            <a:r>
              <a:rPr lang="en-US" dirty="0"/>
              <a:t>. These institutions must count as entering students all those students who entered the institution between July 1, 2009 and June 30, 2010. </a:t>
            </a:r>
          </a:p>
          <a:p>
            <a:pPr marL="514350" indent="-514350">
              <a:buFont typeface="+mj-lt"/>
              <a:buAutoNum type="alphaLcParenR"/>
            </a:pPr>
            <a:endParaRPr lang="en-US" dirty="0"/>
          </a:p>
          <a:p>
            <a:pPr marL="514350" indent="-514350">
              <a:buFont typeface="+mj-lt"/>
              <a:buAutoNum type="alphaLcParenR"/>
            </a:pPr>
            <a:r>
              <a:rPr lang="en-US" b="1" dirty="0">
                <a:solidFill>
                  <a:srgbClr val="FF0000"/>
                </a:solidFill>
              </a:rPr>
              <a:t>NO CHANGE. </a:t>
            </a:r>
            <a:r>
              <a:rPr lang="en-US" dirty="0"/>
              <a:t>Institutions that do not offer a predominant number of programs based on standard academic terms (as defined above) are considered either program or hybrid reporters and will report using a full-year cohort. These institutions must count as entering students all those students who entered the institution between July 1, 2009 and June 30, 2010, and who were enrolled for at least 15 days in a program of up to, and including, one year in length, or 30 days in a program of greater than one year in length. </a:t>
            </a:r>
          </a:p>
        </p:txBody>
      </p:sp>
    </p:spTree>
    <p:extLst>
      <p:ext uri="{BB962C8B-B14F-4D97-AF65-F5344CB8AC3E}">
        <p14:creationId xmlns:p14="http://schemas.microsoft.com/office/powerpoint/2010/main" val="38308462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Pell Grant Sub-Cohorts</a:t>
            </a:r>
          </a:p>
        </p:txBody>
      </p:sp>
      <p:sp>
        <p:nvSpPr>
          <p:cNvPr id="3" name="Content Placeholder 2"/>
          <p:cNvSpPr>
            <a:spLocks noGrp="1"/>
          </p:cNvSpPr>
          <p:nvPr>
            <p:ph idx="1"/>
          </p:nvPr>
        </p:nvSpPr>
        <p:spPr>
          <a:xfrm>
            <a:off x="457200" y="1036320"/>
            <a:ext cx="8229600" cy="4943281"/>
          </a:xfrm>
        </p:spPr>
        <p:txBody>
          <a:bodyPr>
            <a:normAutofit fontScale="85000" lnSpcReduction="20000"/>
          </a:bodyPr>
          <a:lstStyle/>
          <a:p>
            <a:pPr>
              <a:spcBef>
                <a:spcPts val="1200"/>
              </a:spcBef>
            </a:pPr>
            <a:r>
              <a:rPr lang="en-US" dirty="0"/>
              <a:t>Institutions will identify and include Pell Grant recipients who received a Pell Grant between the cohort coverage period of July 1, 2009 and June 30, 2010. </a:t>
            </a:r>
          </a:p>
          <a:p>
            <a:pPr>
              <a:spcBef>
                <a:spcPts val="1200"/>
              </a:spcBef>
            </a:pPr>
            <a:r>
              <a:rPr lang="en-US" dirty="0"/>
              <a:t>Students who did not receive a Pell Grant during the cohort coverage period, but receive a Pell Grant July 1, 2010 through August 31, 2017 </a:t>
            </a:r>
            <a:r>
              <a:rPr lang="en-US" i="1" dirty="0"/>
              <a:t>(outside of the established cohort coverage period) </a:t>
            </a:r>
            <a:r>
              <a:rPr lang="en-US" dirty="0"/>
              <a:t>are not included in the Pell Grant sub-cohorts.</a:t>
            </a:r>
          </a:p>
          <a:p>
            <a:pPr>
              <a:spcBef>
                <a:spcPts val="1200"/>
              </a:spcBef>
            </a:pPr>
            <a:r>
              <a:rPr lang="en-US" dirty="0"/>
              <a:t>Students who received a Pell Grant </a:t>
            </a:r>
            <a:r>
              <a:rPr lang="en-US" b="1" dirty="0"/>
              <a:t>(dollars disbursed) </a:t>
            </a:r>
            <a:r>
              <a:rPr lang="en-US" dirty="0"/>
              <a:t>are included in the Pell Grant sub-cohorts. Institutions should not include students who were awarded a Pell Grant, but did not receive a disbursement.</a:t>
            </a:r>
          </a:p>
        </p:txBody>
      </p:sp>
    </p:spTree>
    <p:extLst>
      <p:ext uri="{BB962C8B-B14F-4D97-AF65-F5344CB8AC3E}">
        <p14:creationId xmlns:p14="http://schemas.microsoft.com/office/powerpoint/2010/main" val="38914248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 Status</a:t>
            </a:r>
          </a:p>
        </p:txBody>
      </p:sp>
      <p:sp>
        <p:nvSpPr>
          <p:cNvPr id="3" name="Content Placeholder 2"/>
          <p:cNvSpPr>
            <a:spLocks noGrp="1"/>
          </p:cNvSpPr>
          <p:nvPr>
            <p:ph idx="1"/>
          </p:nvPr>
        </p:nvSpPr>
        <p:spPr/>
        <p:txBody>
          <a:bodyPr>
            <a:normAutofit fontScale="70000" lnSpcReduction="20000"/>
          </a:bodyPr>
          <a:lstStyle/>
          <a:p>
            <a:pPr>
              <a:spcBef>
                <a:spcPts val="1200"/>
              </a:spcBef>
            </a:pPr>
            <a:r>
              <a:rPr lang="en-US" dirty="0"/>
              <a:t>For each award status year (4, 6, and 8 years):</a:t>
            </a:r>
          </a:p>
          <a:p>
            <a:pPr lvl="1">
              <a:spcBef>
                <a:spcPts val="1200"/>
              </a:spcBef>
            </a:pPr>
            <a:r>
              <a:rPr lang="en-US" dirty="0"/>
              <a:t>All students entering in 2009-10 should be included in one of these four cohorts </a:t>
            </a:r>
          </a:p>
          <a:p>
            <a:pPr lvl="1">
              <a:spcBef>
                <a:spcPts val="1200"/>
              </a:spcBef>
            </a:pPr>
            <a:r>
              <a:rPr lang="en-US" dirty="0"/>
              <a:t>Report each student only once</a:t>
            </a:r>
          </a:p>
          <a:p>
            <a:pPr lvl="1">
              <a:spcBef>
                <a:spcPts val="1200"/>
              </a:spcBef>
            </a:pPr>
            <a:r>
              <a:rPr lang="en-US" dirty="0"/>
              <a:t>Awards are mutually exclusive from other time points </a:t>
            </a:r>
          </a:p>
          <a:p>
            <a:pPr>
              <a:spcBef>
                <a:spcPts val="1200"/>
              </a:spcBef>
            </a:pPr>
            <a:r>
              <a:rPr lang="en-US" dirty="0"/>
              <a:t>Highest Award</a:t>
            </a:r>
          </a:p>
          <a:p>
            <a:pPr lvl="1">
              <a:spcBef>
                <a:spcPts val="1200"/>
              </a:spcBef>
            </a:pPr>
            <a:r>
              <a:rPr lang="en-US" dirty="0"/>
              <a:t>For each cohort at the 4- and 6-year status points, report the highest award (i.e., certificate, associates, or bachelors) conferred by your institution even if the student was still enrolled at your institution or had transferred to another institution. </a:t>
            </a:r>
          </a:p>
          <a:p>
            <a:pPr lvl="1">
              <a:spcBef>
                <a:spcPts val="1200"/>
              </a:spcBef>
            </a:pPr>
            <a:r>
              <a:rPr lang="en-US" dirty="0"/>
              <a:t>If students earned multiple awards by the end of a time point, count the student once and report the highest award conferred</a:t>
            </a:r>
          </a:p>
          <a:p>
            <a:pPr lvl="1">
              <a:spcBef>
                <a:spcPts val="1200"/>
              </a:spcBef>
            </a:pPr>
            <a:r>
              <a:rPr lang="en-US" dirty="0"/>
              <a:t>DO NOT include graduate awards conferred to undergraduate students.</a:t>
            </a:r>
          </a:p>
        </p:txBody>
      </p:sp>
    </p:spTree>
    <p:extLst>
      <p:ext uri="{BB962C8B-B14F-4D97-AF65-F5344CB8AC3E}">
        <p14:creationId xmlns:p14="http://schemas.microsoft.com/office/powerpoint/2010/main" val="20534775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Deleting FAQs</a:t>
            </a:r>
          </a:p>
        </p:txBody>
      </p:sp>
      <p:sp>
        <p:nvSpPr>
          <p:cNvPr id="3" name="Content Placeholder 2"/>
          <p:cNvSpPr>
            <a:spLocks noGrp="1"/>
          </p:cNvSpPr>
          <p:nvPr>
            <p:ph idx="1"/>
          </p:nvPr>
        </p:nvSpPr>
        <p:spPr/>
        <p:txBody>
          <a:bodyPr>
            <a:normAutofit fontScale="77500" lnSpcReduction="20000"/>
          </a:bodyPr>
          <a:lstStyle/>
          <a:p>
            <a:pPr>
              <a:spcBef>
                <a:spcPts val="1200"/>
              </a:spcBef>
            </a:pPr>
            <a:r>
              <a:rPr lang="en-US" dirty="0"/>
              <a:t>#8. Q: How do I count students who enrolled during the prior summer? </a:t>
            </a:r>
          </a:p>
          <a:p>
            <a:pPr>
              <a:spcBef>
                <a:spcPts val="1200"/>
              </a:spcBef>
            </a:pPr>
            <a:r>
              <a:rPr lang="en-US" dirty="0"/>
              <a:t># 9. What about spring cohorts? Should students who enroll during the spring be included?</a:t>
            </a:r>
          </a:p>
          <a:p>
            <a:pPr>
              <a:spcBef>
                <a:spcPts val="1200"/>
              </a:spcBef>
            </a:pPr>
            <a:r>
              <a:rPr lang="en-US" dirty="0"/>
              <a:t># 10. My institution changed our calendar system since the cohort was originally reported (e.g., we were a program reporting institution in 2008, but then became an academic year reporting institution a couple years later). Which calendar system does my institution report on (program or academic)?</a:t>
            </a:r>
          </a:p>
          <a:p>
            <a:pPr>
              <a:spcBef>
                <a:spcPts val="1200"/>
              </a:spcBef>
            </a:pPr>
            <a:r>
              <a:rPr lang="en-US" dirty="0"/>
              <a:t># 15. If I am a program or hybrid reporter, how do I report students who begin at my institution as non-degree/certificate-seeking students, but the following year they become degree/certificate-seeking?</a:t>
            </a:r>
          </a:p>
        </p:txBody>
      </p:sp>
    </p:spTree>
    <p:extLst>
      <p:ext uri="{BB962C8B-B14F-4D97-AF65-F5344CB8AC3E}">
        <p14:creationId xmlns:p14="http://schemas.microsoft.com/office/powerpoint/2010/main" val="34271503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Modifying FAQ 14</a:t>
            </a:r>
          </a:p>
        </p:txBody>
      </p:sp>
      <p:sp>
        <p:nvSpPr>
          <p:cNvPr id="3" name="Content Placeholder 2"/>
          <p:cNvSpPr>
            <a:spLocks noGrp="1"/>
          </p:cNvSpPr>
          <p:nvPr>
            <p:ph idx="1"/>
          </p:nvPr>
        </p:nvSpPr>
        <p:spPr/>
        <p:txBody>
          <a:bodyPr>
            <a:normAutofit fontScale="70000" lnSpcReduction="20000"/>
          </a:bodyPr>
          <a:lstStyle/>
          <a:p>
            <a:pPr>
              <a:spcBef>
                <a:spcPts val="1200"/>
              </a:spcBef>
            </a:pPr>
            <a:r>
              <a:rPr lang="en-US" dirty="0"/>
              <a:t># 14. Q: How do I report students who enter my institution as non-degree/certificate-seeking students in the fall, but enroll as degree/certificate- seeking students during the cohort year?</a:t>
            </a:r>
          </a:p>
          <a:p>
            <a:pPr>
              <a:spcBef>
                <a:spcPts val="1200"/>
              </a:spcBef>
            </a:pPr>
            <a:r>
              <a:rPr lang="en-US" strike="sngStrike" dirty="0"/>
              <a:t>For academic year reporters, </a:t>
            </a:r>
            <a:r>
              <a:rPr lang="en-US" dirty="0"/>
              <a:t> </a:t>
            </a:r>
            <a:r>
              <a:rPr lang="en-US" dirty="0">
                <a:solidFill>
                  <a:srgbClr val="FF0000"/>
                </a:solidFill>
              </a:rPr>
              <a:t>A: Include these students in your full-year cohort.</a:t>
            </a:r>
            <a:r>
              <a:rPr lang="en-US" dirty="0"/>
              <a:t> </a:t>
            </a:r>
            <a:r>
              <a:rPr lang="en-US" strike="sngStrike" dirty="0"/>
              <a:t>do not include these students in any of the fall cohorts because the students did not enter at that same institution as degree/certificate-seeking students during the reporting period. For example, if the student enters an institution the fall of 2008 as non-degree/certificate-seeking, but then becomes degree/certificate-seeking at the same institution the following spring, this student should not be included in either fall 2008 cohort (OM collection 2016-17) or the following fall cohort for the next IPEDS collection cycle. For the 2016-17 OM collection, the reporting period for academic year reporters is either as of October 15, 2008, or the institution’ s official fall census date.</a:t>
            </a:r>
            <a:r>
              <a:rPr lang="en-US" dirty="0"/>
              <a:t> </a:t>
            </a:r>
            <a:r>
              <a:rPr lang="en-US" dirty="0">
                <a:solidFill>
                  <a:srgbClr val="FF0000"/>
                </a:solidFill>
              </a:rPr>
              <a:t>For the 2017-18 OM collection, the reporting period covered for </a:t>
            </a:r>
            <a:r>
              <a:rPr lang="en-US" strike="sngStrike" dirty="0"/>
              <a:t>program or hybrid reporters </a:t>
            </a:r>
            <a:r>
              <a:rPr lang="en-US" dirty="0">
                <a:solidFill>
                  <a:srgbClr val="FF0000"/>
                </a:solidFill>
              </a:rPr>
              <a:t>is July 1, 2009, to June 30, 2010.</a:t>
            </a:r>
          </a:p>
        </p:txBody>
      </p:sp>
    </p:spTree>
    <p:extLst>
      <p:ext uri="{BB962C8B-B14F-4D97-AF65-F5344CB8AC3E}">
        <p14:creationId xmlns:p14="http://schemas.microsoft.com/office/powerpoint/2010/main" val="34640778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changes: Admissions</a:t>
            </a:r>
          </a:p>
        </p:txBody>
      </p:sp>
      <p:sp>
        <p:nvSpPr>
          <p:cNvPr id="5" name="Text Placeholder 4"/>
          <p:cNvSpPr>
            <a:spLocks noGrp="1"/>
          </p:cNvSpPr>
          <p:nvPr>
            <p:ph type="body" idx="1"/>
          </p:nvPr>
        </p:nvSpPr>
        <p:spPr/>
        <p:txBody>
          <a:bodyPr/>
          <a:lstStyle/>
          <a:p>
            <a:r>
              <a:rPr lang="en-US" dirty="0"/>
              <a:t>Moussa Ezzeddine</a:t>
            </a:r>
          </a:p>
          <a:p>
            <a:r>
              <a:rPr lang="en-US" dirty="0"/>
              <a:t>2017-18 Collection </a:t>
            </a:r>
          </a:p>
        </p:txBody>
      </p:sp>
    </p:spTree>
    <p:extLst>
      <p:ext uri="{BB962C8B-B14F-4D97-AF65-F5344CB8AC3E}">
        <p14:creationId xmlns:p14="http://schemas.microsoft.com/office/powerpoint/2010/main" val="34700432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Instructions for SAT scores</a:t>
            </a:r>
          </a:p>
        </p:txBody>
      </p:sp>
      <p:sp>
        <p:nvSpPr>
          <p:cNvPr id="3" name="Content Placeholder 2"/>
          <p:cNvSpPr>
            <a:spLocks noGrp="1"/>
          </p:cNvSpPr>
          <p:nvPr>
            <p:ph idx="1"/>
          </p:nvPr>
        </p:nvSpPr>
        <p:spPr/>
        <p:txBody>
          <a:bodyPr>
            <a:normAutofit/>
          </a:bodyPr>
          <a:lstStyle/>
          <a:p>
            <a:r>
              <a:rPr lang="en-US" sz="2400" dirty="0"/>
              <a:t>SAT critical reading and math scores should be reported based on the new (2016) SAT score range. </a:t>
            </a:r>
          </a:p>
          <a:p>
            <a:r>
              <a:rPr lang="en-US" sz="2400" dirty="0"/>
              <a:t>Institutions that have scores based on the old (2015) SAT score range should convert scores using the College Board concordance tables</a:t>
            </a:r>
            <a:r>
              <a:rPr lang="en-US" dirty="0"/>
              <a:t>. </a:t>
            </a:r>
          </a:p>
          <a:p>
            <a:endParaRPr lang="en-US" sz="2800" dirty="0"/>
          </a:p>
        </p:txBody>
      </p:sp>
      <p:sp>
        <p:nvSpPr>
          <p:cNvPr id="5" name="Slide Number Placeholder 4"/>
          <p:cNvSpPr>
            <a:spLocks noGrp="1"/>
          </p:cNvSpPr>
          <p:nvPr>
            <p:ph type="sldNum" sz="quarter" idx="12"/>
          </p:nvPr>
        </p:nvSpPr>
        <p:spPr>
          <a:prstGeom prst="rect">
            <a:avLst/>
          </a:prstGeom>
        </p:spPr>
        <p:txBody>
          <a:bodyPr/>
          <a:lstStyle/>
          <a:p>
            <a:fld id="{4DB14EA9-2443-484B-9853-19116CA1CB52}" type="slidenum">
              <a:rPr lang="en-US" smtClean="0"/>
              <a:pPr/>
              <a:t>99</a:t>
            </a:fld>
            <a:endParaRPr lang="en-US" dirty="0"/>
          </a:p>
        </p:txBody>
      </p:sp>
    </p:spTree>
    <p:extLst>
      <p:ext uri="{BB962C8B-B14F-4D97-AF65-F5344CB8AC3E}">
        <p14:creationId xmlns:p14="http://schemas.microsoft.com/office/powerpoint/2010/main" val="1822900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TotalTime>
  <Words>6504</Words>
  <Application>Microsoft Office PowerPoint</Application>
  <PresentationFormat>On-screen Show (4:3)</PresentationFormat>
  <Paragraphs>1019</Paragraphs>
  <Slides>210</Slides>
  <Notes>59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210</vt:i4>
      </vt:variant>
    </vt:vector>
  </HeadingPairs>
  <TitlesOfParts>
    <vt:vector size="220" baseType="lpstr">
      <vt:lpstr>ＭＳ Ｐゴシック</vt:lpstr>
      <vt:lpstr>Arial</vt:lpstr>
      <vt:lpstr>Calibri</vt:lpstr>
      <vt:lpstr>Tahoma</vt:lpstr>
      <vt:lpstr>Times</vt:lpstr>
      <vt:lpstr>Times New Roman</vt:lpstr>
      <vt:lpstr>Wingdings</vt:lpstr>
      <vt:lpstr>Wingdings 2</vt:lpstr>
      <vt:lpstr>ヒラギノ角ゴ Pro W3</vt:lpstr>
      <vt:lpstr>Office Theme</vt:lpstr>
      <vt:lpstr>PowerPoint Presentation</vt:lpstr>
      <vt:lpstr>IPEDS Workshop 2017</vt:lpstr>
      <vt:lpstr>IPEDS Workshop Agenda</vt:lpstr>
      <vt:lpstr>IPEDS Team</vt:lpstr>
      <vt:lpstr>Staff at NCES</vt:lpstr>
      <vt:lpstr>Staff at NCES</vt:lpstr>
      <vt:lpstr>IPEDS Contractor Staff</vt:lpstr>
      <vt:lpstr>Notes from 2016-17 Data Collection</vt:lpstr>
      <vt:lpstr>Reporting noncompliance and one last chance</vt:lpstr>
      <vt:lpstr>Reporting Noncompliance</vt:lpstr>
      <vt:lpstr>Response Status</vt:lpstr>
      <vt:lpstr>One Last Chance Policy</vt:lpstr>
      <vt:lpstr>One Last Chance Policy</vt:lpstr>
      <vt:lpstr>Origins of changes</vt:lpstr>
      <vt:lpstr>Origins of Changes</vt:lpstr>
      <vt:lpstr>Institutional Characteristics (IC) </vt:lpstr>
      <vt:lpstr>Registration/Identification</vt:lpstr>
      <vt:lpstr>Registration/Identification</vt:lpstr>
      <vt:lpstr>IC Header</vt:lpstr>
      <vt:lpstr>IC: Part C – Student Services </vt:lpstr>
      <vt:lpstr>IC: Part C – Student Services </vt:lpstr>
      <vt:lpstr>IC: Part C – Student Services </vt:lpstr>
      <vt:lpstr>IC: Part C – Student Services </vt:lpstr>
      <vt:lpstr>Changes: Outcome Measures </vt:lpstr>
      <vt:lpstr>Outcome Measures - Study Abroad</vt:lpstr>
      <vt:lpstr>OM 8 years: No Revisions, but Additional Exclusions</vt:lpstr>
      <vt:lpstr>PowerPoint Presentation</vt:lpstr>
      <vt:lpstr>OM 6 years: FTFT Consistency</vt:lpstr>
      <vt:lpstr>PowerPoint Presentation</vt:lpstr>
      <vt:lpstr>2016 Prior Year Revision:  Email Outreach</vt:lpstr>
      <vt:lpstr>Technical Paper</vt:lpstr>
      <vt:lpstr>Changes: Graduation Rates </vt:lpstr>
      <vt:lpstr>GR: New Question on Pell Recipients</vt:lpstr>
      <vt:lpstr>GR: New Question on Pell Recipients</vt:lpstr>
      <vt:lpstr>Changes: Graduation Rates 200 (gr200) </vt:lpstr>
      <vt:lpstr>GR200: New Screening Question</vt:lpstr>
      <vt:lpstr>Changes: Admissions (ADM) </vt:lpstr>
      <vt:lpstr>Deleted: ‘Don’t know’ Column</vt:lpstr>
      <vt:lpstr>Added: ‘Considered but not required’ Column</vt:lpstr>
      <vt:lpstr>PowerPoint Presentation</vt:lpstr>
      <vt:lpstr>Writing Scores</vt:lpstr>
      <vt:lpstr>Instructions for SAT scores</vt:lpstr>
      <vt:lpstr>Changes: Student Financial Aid (sfa) </vt:lpstr>
      <vt:lpstr>Context Boxes</vt:lpstr>
      <vt:lpstr>Changes: Fall enrollment (ef) </vt:lpstr>
      <vt:lpstr>Fall Enrollment: Retention Rates</vt:lpstr>
      <vt:lpstr>Fall Enrollment: Retention Rates</vt:lpstr>
      <vt:lpstr>Fall Enrollment: Retention Rates</vt:lpstr>
      <vt:lpstr>Fall Enrollment: FAQs</vt:lpstr>
      <vt:lpstr>Fall Enrollment: FAQs</vt:lpstr>
      <vt:lpstr>Changes: Human Resources (HR) </vt:lpstr>
      <vt:lpstr>All versions of HR form</vt:lpstr>
      <vt:lpstr>Degree-granting institution forms</vt:lpstr>
      <vt:lpstr>Degree-granting institution forms</vt:lpstr>
      <vt:lpstr>Degree granting institutions with 15+ staff forms</vt:lpstr>
      <vt:lpstr>changes: academic libraries</vt:lpstr>
      <vt:lpstr>Section I</vt:lpstr>
      <vt:lpstr>PowerPoint Presentation</vt:lpstr>
      <vt:lpstr>Section I</vt:lpstr>
      <vt:lpstr>Section I</vt:lpstr>
      <vt:lpstr>Section II</vt:lpstr>
      <vt:lpstr>PowerPoint Presentation</vt:lpstr>
      <vt:lpstr>Section II</vt:lpstr>
      <vt:lpstr>Changes: Finance</vt:lpstr>
      <vt:lpstr>All Forms: Expense screen</vt:lpstr>
      <vt:lpstr>All Forms: Expenses by Functional Classification</vt:lpstr>
      <vt:lpstr>All Forms: Expenses by Natural Classification</vt:lpstr>
      <vt:lpstr>GASB Form: Financial Position</vt:lpstr>
      <vt:lpstr>GASB Form: Pension screen</vt:lpstr>
      <vt:lpstr>GASB Form: Census screens</vt:lpstr>
      <vt:lpstr>FASB Forms: Added Total Discounts</vt:lpstr>
      <vt:lpstr>2017-18 Data Collection</vt:lpstr>
      <vt:lpstr>schedule</vt:lpstr>
      <vt:lpstr>PowerPoint Presentation</vt:lpstr>
      <vt:lpstr>Registration Review Date</vt:lpstr>
      <vt:lpstr>Prior Year Revision (PYR) System</vt:lpstr>
      <vt:lpstr>Other Important Dates</vt:lpstr>
      <vt:lpstr>Changes</vt:lpstr>
      <vt:lpstr>OMB Clearance</vt:lpstr>
      <vt:lpstr>Origins</vt:lpstr>
      <vt:lpstr>Institutional Characteristics (IC) </vt:lpstr>
      <vt:lpstr>IC: Part C – Student Services </vt:lpstr>
      <vt:lpstr>IC: Part C – Student Services </vt:lpstr>
      <vt:lpstr>IC: Part C – Student Services </vt:lpstr>
      <vt:lpstr>Changes: Outcome Measures </vt:lpstr>
      <vt:lpstr>Outcome Measures and Pell</vt:lpstr>
      <vt:lpstr>Approved OM 2017-18 Changes</vt:lpstr>
      <vt:lpstr>Approved Changes (cont.)</vt:lpstr>
      <vt:lpstr>PowerPoint Presentation</vt:lpstr>
      <vt:lpstr>PowerPoint Presentation</vt:lpstr>
      <vt:lpstr>PowerPoint Presentation</vt:lpstr>
      <vt:lpstr>PowerPoint Presentation</vt:lpstr>
      <vt:lpstr>Additional Instructions: Full Year</vt:lpstr>
      <vt:lpstr>Pell Grant Sub-Cohorts</vt:lpstr>
      <vt:lpstr>Award Status</vt:lpstr>
      <vt:lpstr>Deleting FAQs</vt:lpstr>
      <vt:lpstr>Modifying FAQ 14</vt:lpstr>
      <vt:lpstr>changes: Admissions</vt:lpstr>
      <vt:lpstr>Instructions for SAT scores</vt:lpstr>
      <vt:lpstr>Changes: Student financial aid </vt:lpstr>
      <vt:lpstr>Reporting Military Education Benefits</vt:lpstr>
      <vt:lpstr>Reporting Military Education Benefits</vt:lpstr>
      <vt:lpstr>FAQ</vt:lpstr>
      <vt:lpstr>Adding PY Values to Military Assistance </vt:lpstr>
      <vt:lpstr>Changes: Human Resources</vt:lpstr>
      <vt:lpstr>Degree-granting institution forms: Head Counts (G1)</vt:lpstr>
      <vt:lpstr>Degree-granting institution forms: Salary Outlays (G2)</vt:lpstr>
      <vt:lpstr>Changes: finance</vt:lpstr>
      <vt:lpstr>All Forms: Clarification on O&amp;M Expenses</vt:lpstr>
      <vt:lpstr>All Forms: Clarification on O&amp;M Expenses</vt:lpstr>
      <vt:lpstr>GASB Forms: Clarification for Pension</vt:lpstr>
      <vt:lpstr>GASB Forms: Clarification for Pension</vt:lpstr>
      <vt:lpstr>GASB Forms: Pension Expenses</vt:lpstr>
      <vt:lpstr>GASB Forms: Pension Expenses</vt:lpstr>
      <vt:lpstr>IPEDS Research and Development Activities</vt:lpstr>
      <vt:lpstr>IPEDS Technical Review Panel </vt:lpstr>
      <vt:lpstr>What is the IPEDS Technical Review Panel?</vt:lpstr>
      <vt:lpstr>Technical Review Panel Website</vt:lpstr>
      <vt:lpstr>Technical Review Panel Website</vt:lpstr>
      <vt:lpstr>Recent TRP Meetings</vt:lpstr>
      <vt:lpstr>Upcoming TRP Meetings</vt:lpstr>
      <vt:lpstr>National postsecondary education cooperative</vt:lpstr>
      <vt:lpstr>NPEC Members</vt:lpstr>
      <vt:lpstr>PowerPoint Presentation</vt:lpstr>
      <vt:lpstr>PowerPoint Presentation</vt:lpstr>
      <vt:lpstr>R&amp;D Topics and Reports</vt:lpstr>
      <vt:lpstr>Resources</vt:lpstr>
      <vt:lpstr>Coordinator tools in data collection system</vt:lpstr>
      <vt:lpstr>PowerPoint Presentation</vt:lpstr>
      <vt:lpstr>PowerPoint Presentation</vt:lpstr>
      <vt:lpstr>IPEDS Help Desk</vt:lpstr>
      <vt:lpstr>Help Desk</vt:lpstr>
      <vt:lpstr>IPEDS Help Desk</vt:lpstr>
      <vt:lpstr>Help Desk Activity 2016-17</vt:lpstr>
      <vt:lpstr>Training</vt:lpstr>
      <vt:lpstr>Distance Learning Dataset Training System (DLDT)</vt:lpstr>
      <vt:lpstr>Training</vt:lpstr>
      <vt:lpstr>AIR’s IPEDS Educator Cohort</vt:lpstr>
      <vt:lpstr>Educator Roles &amp; Opportunities - Based on Experience and Expertise</vt:lpstr>
      <vt:lpstr>Face-to-Face Workshops</vt:lpstr>
      <vt:lpstr>2015-16 Workshop Locations</vt:lpstr>
      <vt:lpstr>Online Video Tutorials</vt:lpstr>
      <vt:lpstr>Online Keyholder Courses</vt:lpstr>
      <vt:lpstr>Online Keyholder Courses – Structure</vt:lpstr>
      <vt:lpstr>Course Enrollment/Completion</vt:lpstr>
      <vt:lpstr>NCES Data Institute (NDI)</vt:lpstr>
      <vt:lpstr>Data Release and Publications</vt:lpstr>
      <vt:lpstr>Data Release Procedure</vt:lpstr>
      <vt:lpstr>IPEDS Data Release Procedure</vt:lpstr>
      <vt:lpstr>Collection Level</vt:lpstr>
      <vt:lpstr>Preliminary Data</vt:lpstr>
      <vt:lpstr>Provisional Data</vt:lpstr>
      <vt:lpstr>Final Data</vt:lpstr>
      <vt:lpstr>Publications and Reports</vt:lpstr>
      <vt:lpstr>Publication/Data Release Schedule</vt:lpstr>
      <vt:lpstr>IPEDS First Looks</vt:lpstr>
      <vt:lpstr>IPEDS Brochures </vt:lpstr>
      <vt:lpstr>Overview</vt:lpstr>
      <vt:lpstr>PowerPoint Presentation</vt:lpstr>
      <vt:lpstr>PowerPoint Presentation</vt:lpstr>
      <vt:lpstr>Dissemination Methods</vt:lpstr>
      <vt:lpstr>Future Topic: NCES Postsecondary Surveys</vt:lpstr>
      <vt:lpstr>Future Topic: Enrollment</vt:lpstr>
      <vt:lpstr>Other Future Topics</vt:lpstr>
      <vt:lpstr>Data Center</vt:lpstr>
      <vt:lpstr>Use the Data</vt:lpstr>
      <vt:lpstr>Data Access Page</vt:lpstr>
      <vt:lpstr>Data Access</vt:lpstr>
      <vt:lpstr>Data Access</vt:lpstr>
      <vt:lpstr>New Variables in the Collection Level Data Center</vt:lpstr>
      <vt:lpstr>Use the Data</vt:lpstr>
      <vt:lpstr>Collection Level</vt:lpstr>
      <vt:lpstr>Collection Level – selecting institutions</vt:lpstr>
      <vt:lpstr>Collection Level – Surveys</vt:lpstr>
      <vt:lpstr>Collection Level – Admission Considerations</vt:lpstr>
      <vt:lpstr>Collection Level Admission Considerations</vt:lpstr>
      <vt:lpstr>Admissions Test Scores – Writing scores eliminated</vt:lpstr>
      <vt:lpstr>Collection Level – Graduation rate data for Pell Grant and Stafford Loan Recipients</vt:lpstr>
      <vt:lpstr>Collection Level – Graduation rate data for Pell Grant and Stafford Loan Recipients</vt:lpstr>
      <vt:lpstr>Collection Level – Graduation rate data for Pell Grant and Stafford Loan Recipients</vt:lpstr>
      <vt:lpstr>Collection Level – Finance expenses for all institutions</vt:lpstr>
      <vt:lpstr>Collection Level – Finance Statement of financial position for GASB institutions</vt:lpstr>
      <vt:lpstr>Collection Level – Academic Library Collections</vt:lpstr>
      <vt:lpstr>Collection Level – Human Resources Salaries</vt:lpstr>
      <vt:lpstr>Human Resources – Changes for nontenured/not on tenure track</vt:lpstr>
      <vt:lpstr>Human Resources – Changes for nontenured/not on tenure track</vt:lpstr>
      <vt:lpstr>Data Trends (trend generator 3.0)</vt:lpstr>
      <vt:lpstr>   Data Trends – updated to 2015-16</vt:lpstr>
      <vt:lpstr>Data Trends – updated to 2015-16</vt:lpstr>
      <vt:lpstr>Data Trends – updated to 2015-16</vt:lpstr>
      <vt:lpstr>Data Trends – Fall enrollment</vt:lpstr>
      <vt:lpstr>Data Trends – Fall enrollment</vt:lpstr>
      <vt:lpstr>Data Trends – filtering/limiting results</vt:lpstr>
      <vt:lpstr>Data Trends – filtering, limiting results</vt:lpstr>
      <vt:lpstr>Data Trends – building a table, rows</vt:lpstr>
      <vt:lpstr>Data Trends – building a table, columns</vt:lpstr>
      <vt:lpstr>Data Trends - trend rows, columns or cells</vt:lpstr>
      <vt:lpstr>Data Trends – trending rows</vt:lpstr>
      <vt:lpstr>Data Feedback Report</vt:lpstr>
      <vt:lpstr>PowerPoint Presentation</vt:lpstr>
      <vt:lpstr>Changes to 2016 Data Feedback Reports</vt:lpstr>
      <vt:lpstr>Data Feedback Report</vt:lpstr>
      <vt:lpstr>Downloadable database</vt:lpstr>
      <vt:lpstr>Downloadable Database</vt:lpstr>
      <vt:lpstr>Downloadable Database</vt:lpstr>
      <vt:lpstr>Downloadable Database</vt:lpstr>
      <vt:lpstr>Downloadable Database</vt:lpstr>
      <vt:lpstr>Downloadable Database</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robles-villalba</dc:creator>
  <cp:lastModifiedBy>Julia Johnson</cp:lastModifiedBy>
  <cp:revision>31</cp:revision>
  <dcterms:created xsi:type="dcterms:W3CDTF">2017-03-07T17:28:15Z</dcterms:created>
  <dcterms:modified xsi:type="dcterms:W3CDTF">2017-04-27T17:50:47Z</dcterms:modified>
</cp:coreProperties>
</file>